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632" r:id="rId2"/>
    <p:sldId id="648" r:id="rId3"/>
    <p:sldId id="704" r:id="rId4"/>
    <p:sldId id="682" r:id="rId5"/>
    <p:sldId id="712" r:id="rId6"/>
    <p:sldId id="854" r:id="rId7"/>
    <p:sldId id="713" r:id="rId8"/>
    <p:sldId id="1160" r:id="rId9"/>
    <p:sldId id="779" r:id="rId10"/>
    <p:sldId id="714" r:id="rId11"/>
    <p:sldId id="855" r:id="rId12"/>
    <p:sldId id="720" r:id="rId13"/>
    <p:sldId id="1155" r:id="rId14"/>
    <p:sldId id="715" r:id="rId15"/>
    <p:sldId id="716" r:id="rId16"/>
    <p:sldId id="856" r:id="rId17"/>
    <p:sldId id="1156" r:id="rId18"/>
    <p:sldId id="717" r:id="rId19"/>
    <p:sldId id="721" r:id="rId20"/>
    <p:sldId id="848" r:id="rId21"/>
    <p:sldId id="718" r:id="rId22"/>
    <p:sldId id="1170" r:id="rId23"/>
    <p:sldId id="1171" r:id="rId24"/>
    <p:sldId id="1193" r:id="rId25"/>
    <p:sldId id="1172" r:id="rId26"/>
    <p:sldId id="1178" r:id="rId27"/>
    <p:sldId id="1183" r:id="rId28"/>
    <p:sldId id="1248" r:id="rId29"/>
    <p:sldId id="1249" r:id="rId30"/>
    <p:sldId id="1250" r:id="rId31"/>
    <p:sldId id="1251" r:id="rId32"/>
    <p:sldId id="1245" r:id="rId33"/>
    <p:sldId id="1173" r:id="rId34"/>
    <p:sldId id="1174" r:id="rId35"/>
    <p:sldId id="1255" r:id="rId36"/>
    <p:sldId id="1176" r:id="rId37"/>
    <p:sldId id="1256" r:id="rId38"/>
    <p:sldId id="1257" r:id="rId39"/>
    <p:sldId id="1242" r:id="rId40"/>
    <p:sldId id="1243" r:id="rId41"/>
    <p:sldId id="1246" r:id="rId42"/>
    <p:sldId id="1191" r:id="rId43"/>
    <p:sldId id="1192" r:id="rId44"/>
    <p:sldId id="1194" r:id="rId45"/>
    <p:sldId id="1252" r:id="rId46"/>
    <p:sldId id="1253" r:id="rId47"/>
    <p:sldId id="1254" r:id="rId48"/>
    <p:sldId id="1195" r:id="rId49"/>
    <p:sldId id="1238" r:id="rId50"/>
    <p:sldId id="1239" r:id="rId51"/>
    <p:sldId id="1196" r:id="rId52"/>
    <p:sldId id="1197" r:id="rId53"/>
    <p:sldId id="1198" r:id="rId54"/>
    <p:sldId id="1199" r:id="rId55"/>
    <p:sldId id="1200" r:id="rId56"/>
    <p:sldId id="759" r:id="rId57"/>
    <p:sldId id="1260" r:id="rId58"/>
    <p:sldId id="850" r:id="rId59"/>
    <p:sldId id="1247" r:id="rId60"/>
    <p:sldId id="859" r:id="rId61"/>
    <p:sldId id="755" r:id="rId62"/>
    <p:sldId id="756" r:id="rId63"/>
    <p:sldId id="760" r:id="rId64"/>
    <p:sldId id="761" r:id="rId65"/>
    <p:sldId id="762" r:id="rId66"/>
    <p:sldId id="763" r:id="rId67"/>
    <p:sldId id="764" r:id="rId68"/>
    <p:sldId id="812" r:id="rId69"/>
    <p:sldId id="1258" r:id="rId70"/>
    <p:sldId id="1259" r:id="rId71"/>
    <p:sldId id="860" r:id="rId72"/>
    <p:sldId id="765" r:id="rId73"/>
    <p:sldId id="1261" r:id="rId74"/>
    <p:sldId id="815" r:id="rId75"/>
    <p:sldId id="852" r:id="rId76"/>
    <p:sldId id="853" r:id="rId77"/>
    <p:sldId id="767" r:id="rId78"/>
    <p:sldId id="703" r:id="rId79"/>
  </p:sldIdLst>
  <p:sldSz cx="9144000" cy="6858000" type="screen4x3"/>
  <p:notesSz cx="6669088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6600CC"/>
    <a:srgbClr val="CC3300"/>
    <a:srgbClr val="0066CC"/>
    <a:srgbClr val="CC0000"/>
    <a:srgbClr val="FFFF00"/>
    <a:srgbClr val="FFCC66"/>
    <a:srgbClr val="FFCCCC"/>
    <a:srgbClr val="00CC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4" autoAdjust="0"/>
    <p:restoredTop sz="94148" autoAdjust="0"/>
  </p:normalViewPr>
  <p:slideViewPr>
    <p:cSldViewPr>
      <p:cViewPr varScale="1">
        <p:scale>
          <a:sx n="97" d="100"/>
          <a:sy n="97" d="100"/>
        </p:scale>
        <p:origin x="96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8C382E9-E5ED-4CED-B6BC-23B4AA5643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932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05" tIns="46353" rIns="92705" bIns="46353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3C7CC32-617A-4543-9F16-0492C8AD01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298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C1E9-341E-47A5-AC3A-D9E2B75F85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B478B-1B83-4F62-9152-5F83492182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21488" y="188913"/>
            <a:ext cx="2236787" cy="6373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88913"/>
            <a:ext cx="6561138" cy="6373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8E164-0165-4B37-AF99-AD7B6ECE1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928100" cy="5461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23F4B-D0D5-4898-8A05-343EBDC5E87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 marL="648000" indent="-216000">
              <a:buClr>
                <a:schemeClr val="accent6">
                  <a:lumMod val="50000"/>
                </a:schemeClr>
              </a:buClr>
              <a:defRPr sz="2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08000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800" b="1">
                <a:latin typeface="맑은 고딕" pitchFamily="50" charset="-127"/>
                <a:ea typeface="맑은 고딕" pitchFamily="50" charset="-127"/>
              </a:defRPr>
            </a:lvl4pPr>
            <a:lvl5pPr>
              <a:defRPr sz="1800"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7C9E6-AAC5-4CE3-AEB9-B27125AB2F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B472-C4C4-477E-8AC0-53956F9811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4398963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398962" cy="5581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81EA1-F96D-428B-BAD9-77C664AB88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81765-32A9-43A2-A13B-73A4EFC8A2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597352"/>
            <a:ext cx="533400" cy="23518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69D1-562B-4BA3-B970-F557F71732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3119-A075-4A06-B8B9-191AF54DF5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34A6-DBBC-48F1-A09B-6AF30E1274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0B49-4FB7-4305-BEBF-6D643FD066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6500813"/>
            <a:ext cx="723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55672"/>
            <a:ext cx="8928100" cy="80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81075"/>
            <a:ext cx="895032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34150"/>
            <a:ext cx="533400" cy="28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accent6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C53A76-8A71-4B64-A76C-1B97F54C0D9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512359"/>
            <a:ext cx="226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꿈     은 이루어진다</a:t>
            </a:r>
            <a:endParaRPr lang="ko-KR" altLang="en-US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포인트가 5개인 별 9"/>
          <p:cNvSpPr/>
          <p:nvPr userDrawn="1"/>
        </p:nvSpPr>
        <p:spPr>
          <a:xfrm>
            <a:off x="286457" y="6453336"/>
            <a:ext cx="360040" cy="380578"/>
          </a:xfrm>
          <a:prstGeom prst="star5">
            <a:avLst/>
          </a:prstGeom>
          <a:solidFill>
            <a:srgbClr val="FF0000"/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534222"/>
            <a:ext cx="1296144" cy="2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</p:transition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333399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Font typeface="Wingdings" pitchFamily="2" charset="2"/>
        <a:buChar char="§"/>
        <a:defRPr kumimoji="1" sz="2000" b="1">
          <a:solidFill>
            <a:schemeClr val="accent2">
              <a:lumMod val="75000"/>
            </a:schemeClr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2000" b="1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rgbClr val="5F5F5F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Blip>
          <a:blip r:embed="rId17"/>
        </a:buBlip>
        <a:defRPr kumimoji="1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1BE838-21C4-44E0-A59C-8FA45DC8143D}" type="slidenum">
              <a:rPr lang="en-US" altLang="ko-KR" smtClean="0"/>
              <a:pPr/>
              <a:t>1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6D347-40F8-4AF9-A4C1-7B01892B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38" y="0"/>
            <a:ext cx="4566524" cy="6858000"/>
          </a:xfrm>
          <a:prstGeom prst="rect">
            <a:avLst/>
          </a:prstGeom>
        </p:spPr>
      </p:pic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589240"/>
            <a:ext cx="6400800" cy="555362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eaLnBrk="1" hangingPunct="1">
              <a:defRPr/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두원공과대학교 컴퓨터공학과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755576" y="1165222"/>
            <a:ext cx="7514232" cy="1111650"/>
          </a:xfrm>
        </p:spPr>
        <p:txBody>
          <a:bodyPr>
            <a:scene3d>
              <a:camera prst="orthographicFront"/>
              <a:lightRig rig="threePt" dir="t"/>
            </a:scene3d>
            <a:sp3d extrusionH="6350" contourW="6350"/>
          </a:bodyPr>
          <a:lstStyle/>
          <a:p>
            <a:pPr algn="ctr">
              <a:defRPr/>
            </a:pPr>
            <a:r>
              <a:rPr lang="en-US" altLang="ko-KR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sz="40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80402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JSP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포트</a:t>
            </a:r>
            <a:r>
              <a:rPr lang="en-US" altLang="ko-KR" dirty="0"/>
              <a:t>(port)</a:t>
            </a:r>
          </a:p>
          <a:p>
            <a:pPr lvl="1"/>
            <a:r>
              <a:rPr lang="ko-KR" altLang="en-US" dirty="0"/>
              <a:t>네트워크 서비스를 접속하기 위한 접점</a:t>
            </a:r>
            <a:endParaRPr lang="en-US" altLang="ko-KR" dirty="0"/>
          </a:p>
          <a:p>
            <a:pPr lvl="1"/>
            <a:r>
              <a:rPr lang="ko-KR" altLang="en-US" dirty="0"/>
              <a:t>컴퓨터에서 여러 네트워크 서비스를 제공하는 경우 이를 구분하기 위한 용도로 사용</a:t>
            </a:r>
            <a:endParaRPr lang="en-US" altLang="ko-KR" dirty="0"/>
          </a:p>
          <a:p>
            <a:r>
              <a:rPr lang="ko-KR" altLang="en-US" dirty="0" err="1"/>
              <a:t>종단점</a:t>
            </a:r>
            <a:r>
              <a:rPr lang="en-US" altLang="ko-KR" dirty="0"/>
              <a:t>(End Point)</a:t>
            </a:r>
          </a:p>
          <a:p>
            <a:pPr lvl="1"/>
            <a:r>
              <a:rPr lang="en-US" altLang="ko-KR" dirty="0"/>
              <a:t>IP</a:t>
            </a:r>
            <a:r>
              <a:rPr lang="ko-KR" altLang="en-US" dirty="0"/>
              <a:t> 주소와 </a:t>
            </a:r>
            <a:r>
              <a:rPr lang="en-US" altLang="ko-KR" dirty="0"/>
              <a:t>Port </a:t>
            </a:r>
            <a:r>
              <a:rPr lang="ko-KR" altLang="en-US" dirty="0"/>
              <a:t>번호로 지정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broadway.doowon.ac.kr:80)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92D32-62A9-4AE9-830B-93B641B3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5064"/>
            <a:ext cx="3058053" cy="1949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16B98-34E2-4113-B4C4-662144E9F593}"/>
              </a:ext>
            </a:extLst>
          </p:cNvPr>
          <p:cNvSpPr txBox="1"/>
          <p:nvPr/>
        </p:nvSpPr>
        <p:spPr>
          <a:xfrm>
            <a:off x="644707" y="5907651"/>
            <a:ext cx="3816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https://sites.google.com/site/koenigkamal/networks/networks-components&gt;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743D0A-C5B2-4D3D-B2BE-54680384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51" y="4017114"/>
            <a:ext cx="4226010" cy="1937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CD0596-5461-4A60-9BB9-7F0EA1E36A2F}"/>
              </a:ext>
            </a:extLst>
          </p:cNvPr>
          <p:cNvSpPr txBox="1"/>
          <p:nvPr/>
        </p:nvSpPr>
        <p:spPr>
          <a:xfrm>
            <a:off x="5079144" y="5916621"/>
            <a:ext cx="3816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&lt;Well-known port numbers&gt;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https://cramhack.com/2018/03/28/network-ports/&gt;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017107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프로토콜</a:t>
            </a:r>
            <a:endParaRPr lang="en-US" altLang="ko-KR" dirty="0"/>
          </a:p>
          <a:p>
            <a:pPr lvl="1"/>
            <a:r>
              <a:rPr lang="ko-KR" altLang="en-US" dirty="0"/>
              <a:t>네트워크에 연결된 컴퓨터들 간 통신을 하기 위한 약속 </a:t>
            </a:r>
            <a:r>
              <a:rPr lang="en-US" altLang="ko-KR" dirty="0"/>
              <a:t>(</a:t>
            </a:r>
            <a:r>
              <a:rPr lang="ko-KR" altLang="en-US" dirty="0"/>
              <a:t>통신 규약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TCP/IP</a:t>
            </a:r>
            <a:r>
              <a:rPr lang="ko-KR" altLang="en-US" dirty="0"/>
              <a:t>는 여러 통신규약들의 집합</a:t>
            </a:r>
            <a:endParaRPr lang="en-US" altLang="ko-KR" dirty="0"/>
          </a:p>
          <a:p>
            <a:pPr lvl="1"/>
            <a:r>
              <a:rPr lang="ko-KR" altLang="en-US" dirty="0"/>
              <a:t>인터넷 서비스들은 </a:t>
            </a:r>
            <a:r>
              <a:rPr lang="en-US" altLang="ko-KR" dirty="0"/>
              <a:t>TCP/IP 4</a:t>
            </a:r>
            <a:r>
              <a:rPr lang="ko-KR" altLang="en-US" dirty="0"/>
              <a:t>계층 중 응용계층에 해당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7D8F63-EE88-44EB-B249-CC080B9D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55" y="2996952"/>
            <a:ext cx="6089490" cy="2773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10623-5CFB-4B6B-9DC1-1118A9A8349E}"/>
              </a:ext>
            </a:extLst>
          </p:cNvPr>
          <p:cNvSpPr txBox="1"/>
          <p:nvPr/>
        </p:nvSpPr>
        <p:spPr>
          <a:xfrm>
            <a:off x="2780386" y="6165304"/>
            <a:ext cx="3583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https://www.net.t-labs.tu-berlin.de/&gt;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411642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</a:t>
            </a:r>
            <a:r>
              <a:rPr lang="en-US" altLang="ko-KR" dirty="0"/>
              <a:t>(ipconfig</a:t>
            </a:r>
            <a:r>
              <a:rPr lang="ko-KR" altLang="en-US" dirty="0"/>
              <a:t> </a:t>
            </a:r>
            <a:r>
              <a:rPr lang="en-US" altLang="ko-KR" dirty="0"/>
              <a:t>/all)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93" y="1043866"/>
            <a:ext cx="6711014" cy="53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7057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B09AE-8CDD-312D-733E-9A0C356D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월드 와이드 웹</a:t>
            </a:r>
            <a:r>
              <a:rPr lang="en-US" altLang="ko-KR" dirty="0"/>
              <a:t> (www)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C0EA4-FA25-E311-6728-4F3F3176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www</a:t>
            </a:r>
            <a:r>
              <a:rPr lang="en-US" altLang="ko-KR" baseline="30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world</a:t>
            </a:r>
            <a:r>
              <a:rPr lang="en-US" altLang="ko-KR" baseline="3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wide web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ko-KR" altLang="en-US" dirty="0"/>
              <a:t> 영국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 </a:t>
            </a:r>
            <a:r>
              <a:rPr lang="ko-KR" altLang="en-US" dirty="0"/>
              <a:t>내부의 정보 공유 목적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HTML</a:t>
            </a:r>
            <a:r>
              <a:rPr lang="en-US" altLang="ko-KR" baseline="30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</a:t>
            </a:r>
            <a:r>
              <a:rPr lang="en-US" altLang="ko-KR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Text Markup Language</a:t>
            </a:r>
            <a:r>
              <a:rPr lang="ko-KR" altLang="en-US" dirty="0"/>
              <a:t> 형식으로 인터넷에서 사용할 수 있는 모든 웹 페이지 또는 온라인 콘텐츠</a:t>
            </a:r>
            <a:endParaRPr lang="en-US" altLang="ko-KR" dirty="0"/>
          </a:p>
          <a:p>
            <a:pPr lvl="1"/>
            <a:r>
              <a:rPr lang="ko-KR" altLang="en-US" dirty="0"/>
              <a:t>하이퍼링크로 연결</a:t>
            </a:r>
            <a:endParaRPr lang="en-US" altLang="ko-KR" dirty="0"/>
          </a:p>
          <a:p>
            <a:pPr lvl="1"/>
            <a:r>
              <a:rPr lang="ko-KR" altLang="en-US" dirty="0"/>
              <a:t>인터넷에서 운영되는 대표적인 서비스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CC6600"/>
                </a:solidFill>
              </a:rPr>
              <a:t>‘</a:t>
            </a:r>
            <a:r>
              <a:rPr lang="ko-KR" altLang="en-US" dirty="0">
                <a:solidFill>
                  <a:srgbClr val="CC6600"/>
                </a:solidFill>
              </a:rPr>
              <a:t>웹 </a:t>
            </a:r>
            <a:r>
              <a:rPr lang="en-US" altLang="ko-KR" dirty="0">
                <a:solidFill>
                  <a:srgbClr val="CC6600"/>
                </a:solidFill>
              </a:rPr>
              <a:t>= </a:t>
            </a:r>
            <a:r>
              <a:rPr lang="ko-KR" altLang="en-US" dirty="0">
                <a:solidFill>
                  <a:srgbClr val="CC6600"/>
                </a:solidFill>
              </a:rPr>
              <a:t>인터넷</a:t>
            </a:r>
            <a:r>
              <a:rPr lang="en-US" altLang="ko-KR" dirty="0">
                <a:solidFill>
                  <a:srgbClr val="CC6600"/>
                </a:solidFill>
              </a:rPr>
              <a:t>’</a:t>
            </a:r>
            <a:r>
              <a:rPr lang="ko-KR" altLang="en-US" dirty="0"/>
              <a:t>으로 인식</a:t>
            </a:r>
            <a:endParaRPr lang="en-US" altLang="ko-KR" dirty="0"/>
          </a:p>
          <a:p>
            <a:pPr lvl="1"/>
            <a:r>
              <a:rPr lang="ko-KR" altLang="en-US" dirty="0"/>
              <a:t>웹 브라우저</a:t>
            </a:r>
            <a:r>
              <a:rPr lang="en-US" altLang="ko-KR" dirty="0"/>
              <a:t>/</a:t>
            </a:r>
            <a:r>
              <a:rPr lang="ko-KR" altLang="en-US" dirty="0"/>
              <a:t>인터넷만 있으면 </a:t>
            </a:r>
            <a:r>
              <a:rPr lang="ko-KR" altLang="en-US" dirty="0">
                <a:solidFill>
                  <a:srgbClr val="CC6600"/>
                </a:solidFill>
              </a:rPr>
              <a:t>기종에 상관없이 동일한 서비스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8A04C-3216-3EE5-1B3B-514CDA62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9" y="4365104"/>
            <a:ext cx="3234321" cy="19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716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브라우저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림</a:t>
            </a:r>
            <a:r>
              <a:rPr lang="en-US" altLang="ko-KR" dirty="0"/>
              <a:t>, </a:t>
            </a:r>
            <a:r>
              <a:rPr lang="ko-KR" altLang="en-US" dirty="0"/>
              <a:t>멀티미디어 등 </a:t>
            </a:r>
            <a:r>
              <a:rPr lang="en-US" altLang="ko-KR" dirty="0"/>
              <a:t>www</a:t>
            </a:r>
            <a:r>
              <a:rPr lang="ko-KR" altLang="en-US" dirty="0"/>
              <a:t>을 기반으로 한 콘텐츠에 접근하기 위한 응용 프로그램</a:t>
            </a:r>
            <a:endParaRPr lang="en-US" altLang="ko-KR" dirty="0"/>
          </a:p>
          <a:p>
            <a:pPr lvl="1"/>
            <a:r>
              <a:rPr lang="ko-KR" altLang="en-US" dirty="0"/>
              <a:t>원래는 웹 서핑을 위한 도구였으나</a:t>
            </a:r>
            <a:r>
              <a:rPr lang="en-US" altLang="ko-KR" dirty="0"/>
              <a:t>, </a:t>
            </a:r>
            <a:r>
              <a:rPr lang="ko-KR" altLang="en-US" dirty="0"/>
              <a:t>기능이 점차 확대</a:t>
            </a:r>
            <a:endParaRPr lang="en-US" altLang="ko-KR" dirty="0"/>
          </a:p>
          <a:p>
            <a:pPr lvl="2"/>
            <a:r>
              <a:rPr lang="en-US" altLang="ko-KR" dirty="0"/>
              <a:t>MP3 </a:t>
            </a: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손전등</a:t>
            </a:r>
            <a:r>
              <a:rPr lang="en-US" altLang="ko-KR" dirty="0"/>
              <a:t>, </a:t>
            </a:r>
            <a:r>
              <a:rPr lang="ko-KR" altLang="en-US" dirty="0"/>
              <a:t>계산기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크롬 등장 이후 웹 표준을 준수하는 경향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" y="3859398"/>
            <a:ext cx="2187650" cy="1266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7" y="5355023"/>
            <a:ext cx="2187650" cy="954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34F69E-49C2-49EE-888E-2FB57598F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5" y="3783401"/>
            <a:ext cx="5979621" cy="2062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F402B-6430-4A90-A6EC-A62DC5ADA09F}"/>
              </a:ext>
            </a:extLst>
          </p:cNvPr>
          <p:cNvSpPr txBox="1"/>
          <p:nvPr/>
        </p:nvSpPr>
        <p:spPr>
          <a:xfrm>
            <a:off x="4355976" y="5964001"/>
            <a:ext cx="3405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https://www.techadvisor.co.uk/&gt;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65162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10000"/>
              </a:lnSpc>
            </a:pPr>
            <a:r>
              <a:rPr lang="ko-KR" altLang="en-US" dirty="0">
                <a:solidFill>
                  <a:prstClr val="black"/>
                </a:solidFill>
              </a:rPr>
              <a:t>웹 환경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dirty="0"/>
              <a:t>서버</a:t>
            </a:r>
            <a:r>
              <a:rPr lang="en-US" altLang="ko-KR" dirty="0"/>
              <a:t>(Server)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네트워크에서 서비스를 제공하는 컴퓨터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웹 서버</a:t>
            </a:r>
            <a:r>
              <a:rPr lang="en-US" altLang="ko-KR" dirty="0"/>
              <a:t>, FTP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파일 서버</a:t>
            </a:r>
            <a:r>
              <a:rPr lang="en-US" altLang="ko-KR" dirty="0"/>
              <a:t>, </a:t>
            </a:r>
            <a:r>
              <a:rPr lang="ko-KR" altLang="en-US" dirty="0"/>
              <a:t>프린트 서버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웹 서버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en-US" altLang="ko-KR" dirty="0"/>
              <a:t> (ASP.NET),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</a:t>
            </a:r>
            <a:r>
              <a:rPr lang="en-US" altLang="ko-KR" dirty="0"/>
              <a:t> (PHP, JSP),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</a:t>
            </a:r>
            <a:r>
              <a:rPr lang="en-US" altLang="ko-KR" dirty="0"/>
              <a:t> (JSP)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클라이언트</a:t>
            </a:r>
            <a:r>
              <a:rPr lang="en-US" altLang="ko-KR" dirty="0"/>
              <a:t>(Client)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서비스를</a:t>
            </a:r>
            <a:r>
              <a:rPr lang="en-US" altLang="ko-KR" dirty="0"/>
              <a:t> </a:t>
            </a:r>
            <a:r>
              <a:rPr lang="ko-KR" altLang="en-US" dirty="0"/>
              <a:t>이용하는 컴퓨터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PC,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태블릿 등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웹 클라이언트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지칭함</a:t>
            </a: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C0C10F3-4D67-4957-8C19-54C85184C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04" y="4509120"/>
            <a:ext cx="2699792" cy="1619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8ADB0-90E6-4548-A74C-1838C443E708}"/>
              </a:ext>
            </a:extLst>
          </p:cNvPr>
          <p:cNvSpPr txBox="1"/>
          <p:nvPr/>
        </p:nvSpPr>
        <p:spPr>
          <a:xfrm>
            <a:off x="3995936" y="6176404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위키백과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23733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HTTP(Hyper Text Transfer Protocol)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웹 서비스에 사용되는 통신 규격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간단한 명령어와 헤더 규격으로 되어 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HTTP</a:t>
            </a:r>
            <a:r>
              <a:rPr lang="ko-KR" altLang="en-US" dirty="0"/>
              <a:t>에 근거하여 만든 언어가 </a:t>
            </a:r>
            <a:r>
              <a:rPr lang="en-US" altLang="ko-KR" dirty="0"/>
              <a:t>HTML </a:t>
            </a:r>
            <a:r>
              <a:rPr lang="en-US" altLang="ko-KR" baseline="30000" dirty="0"/>
              <a:t>Hyper Text Markup Language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95C54-762C-4E69-AA58-1D509C7B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47" y="3140968"/>
            <a:ext cx="5361905" cy="21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A9B73-49E3-49B8-8682-66297D405AAB}"/>
              </a:ext>
            </a:extLst>
          </p:cNvPr>
          <p:cNvSpPr txBox="1"/>
          <p:nvPr/>
        </p:nvSpPr>
        <p:spPr>
          <a:xfrm>
            <a:off x="2283822" y="5642108"/>
            <a:ext cx="459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http://innovationm.co/http-protocol/&gt;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749365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330DD-79F5-9925-E2E0-FE476C42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4F074-C4CA-5B79-55D5-BC8D31D3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3-tier</a:t>
            </a:r>
            <a:r>
              <a:rPr lang="ko-KR" altLang="en-US" dirty="0"/>
              <a:t> </a:t>
            </a:r>
            <a:r>
              <a:rPr lang="en-US" altLang="ko-KR" dirty="0"/>
              <a:t>architecture(3 </a:t>
            </a:r>
            <a:r>
              <a:rPr lang="ko-KR" altLang="en-US" dirty="0"/>
              <a:t>계층 구조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5EF1AF-5F61-6B1F-93E3-707C5F1E5AB7}"/>
              </a:ext>
            </a:extLst>
          </p:cNvPr>
          <p:cNvSpPr/>
          <p:nvPr/>
        </p:nvSpPr>
        <p:spPr>
          <a:xfrm>
            <a:off x="395536" y="1556794"/>
            <a:ext cx="2448272" cy="4032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7AD30-6686-8A69-88C6-F87496300221}"/>
              </a:ext>
            </a:extLst>
          </p:cNvPr>
          <p:cNvSpPr/>
          <p:nvPr/>
        </p:nvSpPr>
        <p:spPr>
          <a:xfrm>
            <a:off x="3347864" y="1556793"/>
            <a:ext cx="2448272" cy="4032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9FAED-A258-1994-640C-0BD6AA184955}"/>
              </a:ext>
            </a:extLst>
          </p:cNvPr>
          <p:cNvSpPr/>
          <p:nvPr/>
        </p:nvSpPr>
        <p:spPr>
          <a:xfrm>
            <a:off x="6300192" y="1556792"/>
            <a:ext cx="2448272" cy="4032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111CB-8152-A5C6-EABF-4CA5DFC6D523}"/>
              </a:ext>
            </a:extLst>
          </p:cNvPr>
          <p:cNvSpPr txBox="1"/>
          <p:nvPr/>
        </p:nvSpPr>
        <p:spPr>
          <a:xfrm>
            <a:off x="693488" y="1700810"/>
            <a:ext cx="185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Presentation Tier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AD0B3-A173-ED9A-D968-A595BEFD69A6}"/>
              </a:ext>
            </a:extLst>
          </p:cNvPr>
          <p:cNvSpPr txBox="1"/>
          <p:nvPr/>
        </p:nvSpPr>
        <p:spPr>
          <a:xfrm>
            <a:off x="4001170" y="170301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Logic Tier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FDBB7-9345-06F7-0780-FE69391C65DF}"/>
              </a:ext>
            </a:extLst>
          </p:cNvPr>
          <p:cNvSpPr txBox="1"/>
          <p:nvPr/>
        </p:nvSpPr>
        <p:spPr>
          <a:xfrm>
            <a:off x="6983955" y="1705002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Tier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625E1C-6659-5284-DABD-5E0667F8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833" y="2216930"/>
            <a:ext cx="1284070" cy="8988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437FE-49A0-0EC6-993A-BC678213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425" y="2784464"/>
            <a:ext cx="732127" cy="8988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A0FE1A-850E-268B-2F60-2A8529E89C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1594" y="2039364"/>
            <a:ext cx="1563035" cy="1921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2850EF-0773-E220-B681-5998691DB2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295" y="2196739"/>
            <a:ext cx="1450063" cy="1442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B06421-C5BC-EF62-994C-00F0B73F5236}"/>
              </a:ext>
            </a:extLst>
          </p:cNvPr>
          <p:cNvSpPr txBox="1"/>
          <p:nvPr/>
        </p:nvSpPr>
        <p:spPr>
          <a:xfrm>
            <a:off x="735642" y="4381141"/>
            <a:ext cx="1758366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Client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Web Browser</a:t>
            </a:r>
            <a:endParaRPr lang="ko-KR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650C5-4A01-5BFE-EF4E-A2435B403C71}"/>
              </a:ext>
            </a:extLst>
          </p:cNvPr>
          <p:cNvSpPr txBox="1"/>
          <p:nvPr/>
        </p:nvSpPr>
        <p:spPr>
          <a:xfrm>
            <a:off x="3393511" y="4381141"/>
            <a:ext cx="2356991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Tomcat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IIS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(Internet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Information Services)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등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859F8-1849-229F-5A08-0FC9664C220C}"/>
              </a:ext>
            </a:extLst>
          </p:cNvPr>
          <p:cNvSpPr txBox="1"/>
          <p:nvPr/>
        </p:nvSpPr>
        <p:spPr>
          <a:xfrm>
            <a:off x="6254558" y="4476999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Server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SQL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Server </a:t>
            </a: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MySQL(MariaDB),</a:t>
            </a: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Oracle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등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E9B8EB-BC3E-7E91-D0D0-D70C8CD1AD3D}"/>
              </a:ext>
            </a:extLst>
          </p:cNvPr>
          <p:cNvCxnSpPr/>
          <p:nvPr/>
        </p:nvCxnSpPr>
        <p:spPr>
          <a:xfrm>
            <a:off x="2411552" y="2420890"/>
            <a:ext cx="13900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00D729-E818-9155-F6FD-DFC2DA4E2656}"/>
              </a:ext>
            </a:extLst>
          </p:cNvPr>
          <p:cNvCxnSpPr/>
          <p:nvPr/>
        </p:nvCxnSpPr>
        <p:spPr>
          <a:xfrm>
            <a:off x="2411552" y="3456734"/>
            <a:ext cx="13900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5D9ADE-E1F7-E521-EFCC-EEAB5E98C708}"/>
              </a:ext>
            </a:extLst>
          </p:cNvPr>
          <p:cNvSpPr txBox="1"/>
          <p:nvPr/>
        </p:nvSpPr>
        <p:spPr>
          <a:xfrm>
            <a:off x="2624325" y="2463863"/>
            <a:ext cx="96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4CF25-F610-A068-BD22-364F33D6A9B9}"/>
              </a:ext>
            </a:extLst>
          </p:cNvPr>
          <p:cNvSpPr txBox="1"/>
          <p:nvPr/>
        </p:nvSpPr>
        <p:spPr>
          <a:xfrm>
            <a:off x="2549301" y="3452914"/>
            <a:ext cx="1107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Response</a:t>
            </a: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(HTML)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9E456E-5C92-A03B-EDDD-5ED1C4AE935F}"/>
              </a:ext>
            </a:extLst>
          </p:cNvPr>
          <p:cNvCxnSpPr/>
          <p:nvPr/>
        </p:nvCxnSpPr>
        <p:spPr>
          <a:xfrm>
            <a:off x="5339594" y="2395322"/>
            <a:ext cx="13900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98AF62-8967-6B3D-D626-CF1FFC7797CA}"/>
              </a:ext>
            </a:extLst>
          </p:cNvPr>
          <p:cNvCxnSpPr/>
          <p:nvPr/>
        </p:nvCxnSpPr>
        <p:spPr>
          <a:xfrm>
            <a:off x="5339594" y="3431166"/>
            <a:ext cx="13900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2C3E21-FD44-DA7B-7C5E-028B5984D260}"/>
              </a:ext>
            </a:extLst>
          </p:cNvPr>
          <p:cNvSpPr txBox="1"/>
          <p:nvPr/>
        </p:nvSpPr>
        <p:spPr>
          <a:xfrm>
            <a:off x="5644506" y="2438295"/>
            <a:ext cx="780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3E2F6-1027-3DDC-CCB3-DC33383F4D54}"/>
              </a:ext>
            </a:extLst>
          </p:cNvPr>
          <p:cNvSpPr txBox="1"/>
          <p:nvPr/>
        </p:nvSpPr>
        <p:spPr>
          <a:xfrm>
            <a:off x="5640849" y="3427346"/>
            <a:ext cx="780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AE84B-EDC5-CBE9-10B2-1F16ACB7B50C}"/>
              </a:ext>
            </a:extLst>
          </p:cNvPr>
          <p:cNvSpPr txBox="1"/>
          <p:nvPr/>
        </p:nvSpPr>
        <p:spPr>
          <a:xfrm>
            <a:off x="3150040" y="5664678"/>
            <a:ext cx="2843919" cy="7850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JSP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개발도구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JDK, Eclipse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Spring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개발도구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STS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86251E-6D06-8F2E-45CD-D017078C2194}"/>
              </a:ext>
            </a:extLst>
          </p:cNvPr>
          <p:cNvCxnSpPr>
            <a:cxnSpLocks/>
          </p:cNvCxnSpPr>
          <p:nvPr/>
        </p:nvCxnSpPr>
        <p:spPr>
          <a:xfrm flipV="1">
            <a:off x="3146501" y="3488195"/>
            <a:ext cx="993451" cy="21764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2282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/>
              <a:t>일반적인 프로그램</a:t>
            </a:r>
            <a:endParaRPr lang="en-US" altLang="ko-KR" dirty="0"/>
          </a:p>
          <a:p>
            <a:pPr lvl="1"/>
            <a:r>
              <a:rPr lang="ko-KR" altLang="en-US" dirty="0"/>
              <a:t>컴퓨터에 설치 후 사용</a:t>
            </a:r>
            <a:r>
              <a:rPr lang="en-US" altLang="ko-KR" dirty="0"/>
              <a:t>(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태블릿도 동일함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해당 디바이스에서 프로그램 실행</a:t>
            </a:r>
            <a:r>
              <a:rPr lang="en-US" altLang="ko-KR" dirty="0"/>
              <a:t>, </a:t>
            </a:r>
            <a:r>
              <a:rPr lang="ko-KR" altLang="en-US" dirty="0"/>
              <a:t>데이터는 서버로부터 수신할</a:t>
            </a:r>
            <a:r>
              <a:rPr lang="en-US" altLang="ko-KR" dirty="0"/>
              <a:t> </a:t>
            </a:r>
            <a:r>
              <a:rPr lang="ko-KR" altLang="en-US" dirty="0"/>
              <a:t>수도 있음</a:t>
            </a:r>
            <a:endParaRPr lang="en-US" altLang="ko-KR" dirty="0"/>
          </a:p>
          <a:p>
            <a:r>
              <a:rPr lang="ko-KR" altLang="en-US" dirty="0"/>
              <a:t>웹 프로그램</a:t>
            </a:r>
            <a:endParaRPr lang="en-US" altLang="ko-KR" dirty="0"/>
          </a:p>
          <a:p>
            <a:pPr lvl="1"/>
            <a:r>
              <a:rPr lang="ko-KR" altLang="en-US" dirty="0"/>
              <a:t>별도의 설치 없이 서버 접속만으로 필요한 기능</a:t>
            </a:r>
            <a:r>
              <a:rPr lang="en-US" altLang="ko-KR" dirty="0"/>
              <a:t>/</a:t>
            </a:r>
            <a:r>
              <a:rPr lang="ko-KR" altLang="en-US" dirty="0"/>
              <a:t>서비스 이용</a:t>
            </a:r>
            <a:endParaRPr lang="en-US" altLang="ko-KR" dirty="0"/>
          </a:p>
          <a:p>
            <a:pPr lvl="1"/>
            <a:r>
              <a:rPr lang="ko-KR" altLang="en-US" dirty="0"/>
              <a:t>프로그램은 서버에서 실행되고 실행 결과만 컴퓨터의 브라우저를 통해 보여짐</a:t>
            </a:r>
            <a:endParaRPr lang="en-US" altLang="ko-KR" dirty="0"/>
          </a:p>
          <a:p>
            <a:pPr lvl="1"/>
            <a:r>
              <a:rPr lang="ko-KR" altLang="en-US" dirty="0"/>
              <a:t>웹 프로그램은 서버와 클라이언트의 협력에 의해 구현</a:t>
            </a:r>
            <a:endParaRPr lang="en-US" altLang="ko-KR" dirty="0"/>
          </a:p>
          <a:p>
            <a:pPr lvl="2"/>
            <a:r>
              <a:rPr lang="ko-KR" altLang="en-US" dirty="0"/>
              <a:t>서버 프로그래밍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C00000"/>
                </a:solidFill>
              </a:rPr>
              <a:t>JSP</a:t>
            </a:r>
            <a:r>
              <a:rPr lang="en-US" altLang="ko-KR" dirty="0"/>
              <a:t>, ASP, PHP, ASP.NET</a:t>
            </a:r>
          </a:p>
          <a:p>
            <a:pPr lvl="2"/>
            <a:r>
              <a:rPr lang="ko-KR" altLang="en-US" dirty="0"/>
              <a:t>클라이언트 프로그래밍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HTML</a:t>
            </a:r>
            <a:r>
              <a:rPr lang="en-US" altLang="ko-KR" dirty="0"/>
              <a:t>, JavaScript, CSS</a:t>
            </a:r>
          </a:p>
          <a:p>
            <a:pPr lvl="2"/>
            <a:r>
              <a:rPr lang="ko-KR" altLang="en-US" dirty="0"/>
              <a:t>공통</a:t>
            </a:r>
            <a:r>
              <a:rPr lang="en-US" altLang="ko-KR" dirty="0"/>
              <a:t>(</a:t>
            </a:r>
            <a:r>
              <a:rPr lang="ko-KR" altLang="en-US" dirty="0"/>
              <a:t>기반</a:t>
            </a:r>
            <a:r>
              <a:rPr lang="en-US" altLang="ko-KR" dirty="0"/>
              <a:t>) </a:t>
            </a:r>
            <a:r>
              <a:rPr lang="ko-KR" altLang="en-US" dirty="0"/>
              <a:t>기술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Java</a:t>
            </a:r>
            <a:r>
              <a:rPr lang="en-US" altLang="ko-KR" dirty="0"/>
              <a:t>, C, C#.NET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812311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서버 프로그래밍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ASP.NET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MS </a:t>
            </a:r>
            <a:r>
              <a:rPr lang="ko-KR" altLang="en-US" dirty="0"/>
              <a:t>윈도우 기반의 서버 프로그램 기술로 </a:t>
            </a:r>
            <a:r>
              <a:rPr lang="en-US" altLang="ko-KR" dirty="0"/>
              <a:t>.NET </a:t>
            </a:r>
            <a:r>
              <a:rPr lang="ko-KR" altLang="en-US" dirty="0"/>
              <a:t>기반의 컴포넌트 사용 가능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MS </a:t>
            </a:r>
            <a:r>
              <a:rPr lang="ko-KR" altLang="en-US" dirty="0"/>
              <a:t>윈도우 </a:t>
            </a:r>
            <a:r>
              <a:rPr lang="en-US" altLang="ko-KR" dirty="0"/>
              <a:t>OS</a:t>
            </a:r>
            <a:r>
              <a:rPr lang="ko-KR" altLang="en-US" dirty="0"/>
              <a:t> 종속 문제와 상용 라이선스 정책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대규모 공개 웹 서비스 개발에는 거의 사용되지 않음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PHP(Professional Hypertext Preprocessor)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처리속도가 빠르고 다양한 운영체제와 웹 서버 환경에서 실행 가능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APM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Apache + PHP + MySQL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무료 다운로드 가능</a:t>
            </a:r>
            <a:r>
              <a:rPr lang="en-US" altLang="ko-KR" dirty="0"/>
              <a:t>, </a:t>
            </a:r>
            <a:r>
              <a:rPr lang="ko-KR" altLang="en-US" dirty="0"/>
              <a:t>오픈소스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위키 프로그램</a:t>
            </a:r>
            <a:r>
              <a:rPr lang="en-US" altLang="ko-KR" dirty="0"/>
              <a:t>, </a:t>
            </a:r>
            <a:r>
              <a:rPr lang="ko-KR" altLang="en-US" dirty="0"/>
              <a:t>연구용으로 널리 사용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JSP(Java Server Page)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자바 </a:t>
            </a:r>
            <a:r>
              <a:rPr lang="ko-KR" altLang="en-US" dirty="0" err="1"/>
              <a:t>서블릿</a:t>
            </a:r>
            <a:r>
              <a:rPr lang="ko-KR" altLang="en-US" dirty="0"/>
              <a:t> 기반의 웹 프로그래밍 기술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자바의 모든 기능을 사용할 수 있으며 안정성과 확장성이 뛰어나 가장 많이 사용되고 있는 웹 프로그래밍 기술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전자정부 프레임워크는 </a:t>
            </a:r>
            <a:r>
              <a:rPr lang="en-US" altLang="ko-KR" dirty="0"/>
              <a:t>Java </a:t>
            </a:r>
            <a:r>
              <a:rPr lang="ko-KR" altLang="en-US" dirty="0"/>
              <a:t>기반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9394577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053847-62A1-4E89-8DAA-4521CF1C0422}" type="slidenum">
              <a:rPr lang="en-US" altLang="ko-KR" smtClean="0"/>
              <a:pPr/>
              <a:t>2</a:t>
            </a:fld>
            <a:endParaRPr lang="en-US" altLang="ko-KR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31A033-E33C-4B0C-93F1-FD152274077C}"/>
              </a:ext>
            </a:extLst>
          </p:cNvPr>
          <p:cNvGrpSpPr/>
          <p:nvPr/>
        </p:nvGrpSpPr>
        <p:grpSpPr>
          <a:xfrm>
            <a:off x="251520" y="179056"/>
            <a:ext cx="8640960" cy="6499888"/>
            <a:chOff x="179512" y="34262"/>
            <a:chExt cx="9200969" cy="67238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544D5E-968F-4765-BBEA-C85BD4C0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34262"/>
              <a:ext cx="4495238" cy="652380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B65814-E900-40DC-A5A5-9B591493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8099" y="34262"/>
              <a:ext cx="4552382" cy="672380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38672"/>
            <a:ext cx="5040560" cy="438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34454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lvl="1"/>
            <a:r>
              <a:rPr lang="ko-KR" altLang="en-US" dirty="0"/>
              <a:t>여러 개발 툴을 상호 연동하여 설치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JDK </a:t>
            </a:r>
            <a:r>
              <a:rPr lang="en-US" altLang="ko-KR" b="0" baseline="30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 Development Kit </a:t>
            </a:r>
            <a:r>
              <a:rPr lang="en-US" altLang="ko-KR" dirty="0"/>
              <a:t>11 </a:t>
            </a:r>
            <a:r>
              <a:rPr lang="ko-KR" altLang="en-US" dirty="0"/>
              <a:t>사용 이유</a:t>
            </a:r>
            <a:endParaRPr lang="en-US" altLang="ko-KR" dirty="0"/>
          </a:p>
          <a:p>
            <a:pPr lvl="1"/>
            <a:r>
              <a:rPr lang="ko-KR" altLang="en-US" dirty="0"/>
              <a:t>동작이</a:t>
            </a:r>
            <a:r>
              <a:rPr lang="en-US" altLang="ko-KR" dirty="0"/>
              <a:t> </a:t>
            </a:r>
            <a:r>
              <a:rPr lang="ko-KR" altLang="en-US" dirty="0"/>
              <a:t>검증된</a:t>
            </a:r>
            <a:r>
              <a:rPr lang="en-US" altLang="ko-KR" dirty="0"/>
              <a:t> JDK</a:t>
            </a:r>
            <a:r>
              <a:rPr lang="ko-KR" altLang="en-US" dirty="0"/>
              <a:t>를 사용하면 문제 발생 가능성 거의</a:t>
            </a:r>
            <a:r>
              <a:rPr lang="en-US" altLang="ko-KR" dirty="0"/>
              <a:t> </a:t>
            </a:r>
            <a:r>
              <a:rPr lang="ko-KR" altLang="en-US" dirty="0"/>
              <a:t>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56929"/>
              </p:ext>
            </p:extLst>
          </p:nvPr>
        </p:nvGraphicFramePr>
        <p:xfrm>
          <a:off x="153686" y="1988840"/>
          <a:ext cx="8882364" cy="321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580">
                  <a:extLst>
                    <a:ext uri="{9D8B030D-6E8A-4147-A177-3AD203B41FA5}">
                      <a16:colId xmlns:a16="http://schemas.microsoft.com/office/drawing/2014/main" val="333857774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328907752"/>
                    </a:ext>
                  </a:extLst>
                </a:gridCol>
                <a:gridCol w="4270528">
                  <a:extLst>
                    <a:ext uri="{9D8B030D-6E8A-4147-A177-3AD203B41FA5}">
                      <a16:colId xmlns:a16="http://schemas.microsoft.com/office/drawing/2014/main" val="165734528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필요한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86600"/>
                  </a:ext>
                </a:extLst>
              </a:tr>
              <a:tr h="700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 개발환경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JDK11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oracle.com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34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r>
                        <a:rPr lang="ko-KR" altLang="en-US" sz="20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운영환경</a:t>
                      </a:r>
                      <a:endParaRPr lang="en-US" altLang="ko-KR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서블릿</a:t>
                      </a:r>
                      <a:r>
                        <a:rPr lang="ko-KR" altLang="en-US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컨테이너</a:t>
                      </a:r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Tomcat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tomcat.apache.org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199326"/>
                  </a:ext>
                </a:extLst>
              </a:tr>
              <a:tr h="603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개발환경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Eclipse2024-06-R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eclipse.org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45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MS-SQL</a:t>
                      </a:r>
                    </a:p>
                    <a:p>
                      <a:pPr latinLnBrk="1"/>
                      <a:r>
                        <a:rPr lang="en-US" altLang="ko-KR" sz="20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en-US" altLang="ko-KR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altLang="ko-KR" sz="20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download</a:t>
                      </a:r>
                      <a:endParaRPr lang="en-US" altLang="ko-KR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dev.mysql.com/downloads/</a:t>
                      </a:r>
                      <a:r>
                        <a:rPr lang="en-US" altLang="ko-KR" sz="20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ko-KR" altLang="en-US" sz="2000" b="1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8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357134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7F731-DDDC-C378-9C8F-9EEDC034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E3162-EACA-AE83-6193-A54DF20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JDK11 download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EA3C1-2751-16DB-9D20-4A2BB82F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www.oracle.com/kr/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C4292-EA33-3C79-F60F-473C47E1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7" y="1564993"/>
            <a:ext cx="5010961" cy="47168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65D16D-CD23-57E1-B43C-98FC5027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07" y="1994908"/>
            <a:ext cx="5790573" cy="44473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108767-80D5-E01C-20A6-4187C3B7E306}"/>
              </a:ext>
            </a:extLst>
          </p:cNvPr>
          <p:cNvSpPr/>
          <p:nvPr/>
        </p:nvSpPr>
        <p:spPr>
          <a:xfrm>
            <a:off x="1619672" y="2054573"/>
            <a:ext cx="360040" cy="199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170C60-6DA9-CA0F-AF34-FAD3E77CD3B8}"/>
              </a:ext>
            </a:extLst>
          </p:cNvPr>
          <p:cNvSpPr/>
          <p:nvPr/>
        </p:nvSpPr>
        <p:spPr>
          <a:xfrm>
            <a:off x="5940152" y="5147673"/>
            <a:ext cx="780976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98188-CB9A-B080-27BB-9E79A46C34C0}"/>
              </a:ext>
            </a:extLst>
          </p:cNvPr>
          <p:cNvSpPr txBox="1"/>
          <p:nvPr/>
        </p:nvSpPr>
        <p:spPr>
          <a:xfrm>
            <a:off x="1401503" y="173139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DDD068-AFCD-1763-D054-A7ABB8496259}"/>
              </a:ext>
            </a:extLst>
          </p:cNvPr>
          <p:cNvSpPr txBox="1"/>
          <p:nvPr/>
        </p:nvSpPr>
        <p:spPr>
          <a:xfrm>
            <a:off x="5652120" y="482225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FCEC5-662E-A926-652E-7540AD6BD883}"/>
              </a:ext>
            </a:extLst>
          </p:cNvPr>
          <p:cNvSpPr txBox="1"/>
          <p:nvPr/>
        </p:nvSpPr>
        <p:spPr>
          <a:xfrm>
            <a:off x="527220" y="1442508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F2D16F-562F-D51D-B032-994D801EE79B}"/>
              </a:ext>
            </a:extLst>
          </p:cNvPr>
          <p:cNvSpPr/>
          <p:nvPr/>
        </p:nvSpPr>
        <p:spPr>
          <a:xfrm>
            <a:off x="941044" y="1493639"/>
            <a:ext cx="789943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7344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  <p:bldP spid="17" grpId="0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8D7D-D4B1-B039-56B0-0244F26C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5A8A-6654-0EFB-2506-7A642454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JDK11 download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133B39-F616-32CF-D257-BF7C4991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JDK11</a:t>
            </a:r>
            <a:r>
              <a:rPr lang="ko-KR" altLang="en-US" dirty="0"/>
              <a:t>을 다운로드하기 위해 아래로 스크롤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933349-C7F0-78A7-7DF8-F44D910C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0" y="1506411"/>
            <a:ext cx="6902627" cy="49293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210B6B-E9E1-28E3-D34C-1DF8D04CFCCA}"/>
              </a:ext>
            </a:extLst>
          </p:cNvPr>
          <p:cNvSpPr/>
          <p:nvPr/>
        </p:nvSpPr>
        <p:spPr>
          <a:xfrm>
            <a:off x="2170684" y="4308771"/>
            <a:ext cx="506201" cy="199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5466ED-5211-BD17-9CB9-B73A2B69F865}"/>
              </a:ext>
            </a:extLst>
          </p:cNvPr>
          <p:cNvSpPr/>
          <p:nvPr/>
        </p:nvSpPr>
        <p:spPr>
          <a:xfrm>
            <a:off x="5148064" y="4941168"/>
            <a:ext cx="2088232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93CE8-E47B-88FC-EB65-254DEAAA454F}"/>
              </a:ext>
            </a:extLst>
          </p:cNvPr>
          <p:cNvSpPr txBox="1"/>
          <p:nvPr/>
        </p:nvSpPr>
        <p:spPr>
          <a:xfrm>
            <a:off x="1952516" y="398559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79618-D90E-390C-4614-47D92D9D42A7}"/>
              </a:ext>
            </a:extLst>
          </p:cNvPr>
          <p:cNvSpPr txBox="1"/>
          <p:nvPr/>
        </p:nvSpPr>
        <p:spPr>
          <a:xfrm>
            <a:off x="4788024" y="474111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77F5B-E751-AA24-2673-2B29AA33F2AC}"/>
              </a:ext>
            </a:extLst>
          </p:cNvPr>
          <p:cNvSpPr txBox="1"/>
          <p:nvPr/>
        </p:nvSpPr>
        <p:spPr>
          <a:xfrm>
            <a:off x="2592027" y="217417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④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C2D45F-DAA9-7CB8-BAF3-6E25077A61EF}"/>
              </a:ext>
            </a:extLst>
          </p:cNvPr>
          <p:cNvSpPr/>
          <p:nvPr/>
        </p:nvSpPr>
        <p:spPr>
          <a:xfrm>
            <a:off x="2952067" y="2385150"/>
            <a:ext cx="436338" cy="249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D49CDB-06FD-CE07-243A-BE2BA456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35" y="2481449"/>
            <a:ext cx="4829116" cy="16771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BEA316-7EAD-0F3C-4B4E-DB301EC1B9BB}"/>
              </a:ext>
            </a:extLst>
          </p:cNvPr>
          <p:cNvSpPr/>
          <p:nvPr/>
        </p:nvSpPr>
        <p:spPr>
          <a:xfrm>
            <a:off x="4180246" y="2852936"/>
            <a:ext cx="4342834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36054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  <p:bldP spid="17" grpId="0"/>
      <p:bldP spid="14" grpId="0"/>
      <p:bldP spid="15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41DA-5D0D-9B49-42C7-9683ED79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26EDC-103B-0FA4-D4DC-61A5100B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JDK11 download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477AE40-5E48-DD95-066E-DB0EFD3A1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오라클 계정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F4087-AF40-9F55-7433-0008A00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90" y="1700808"/>
            <a:ext cx="5017819" cy="46232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8795380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418E-B40D-7BAD-2994-260026FB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58FD9-362E-7EA4-510C-7F1F6DBD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JDK11 download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A9A1D2-FB9D-3620-D41B-3D409A0B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268760"/>
            <a:ext cx="6990476" cy="50095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CB84ED-7EA0-7C50-809D-935A9A2B8B91}"/>
              </a:ext>
            </a:extLst>
          </p:cNvPr>
          <p:cNvSpPr/>
          <p:nvPr/>
        </p:nvSpPr>
        <p:spPr>
          <a:xfrm>
            <a:off x="3419872" y="3157722"/>
            <a:ext cx="4464496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5FD8C-52EC-EE24-5CF8-E20B014B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608203"/>
            <a:ext cx="1008112" cy="1365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09351-CC08-20E5-0E43-8407D820D0C3}"/>
              </a:ext>
            </a:extLst>
          </p:cNvPr>
          <p:cNvSpPr txBox="1"/>
          <p:nvPr/>
        </p:nvSpPr>
        <p:spPr>
          <a:xfrm>
            <a:off x="4996370" y="5037069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더블클릭</a:t>
            </a:r>
          </a:p>
        </p:txBody>
      </p:sp>
    </p:spTree>
    <p:extLst>
      <p:ext uri="{BB962C8B-B14F-4D97-AF65-F5344CB8AC3E}">
        <p14:creationId xmlns:p14="http://schemas.microsoft.com/office/powerpoint/2010/main" val="35752537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88AFE-51C8-3493-8F36-7494C7CF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4E6E3-B7E9-1B75-4D3F-D8814BEB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 </a:t>
            </a:r>
            <a:r>
              <a:rPr lang="ko-KR" altLang="en-US" dirty="0"/>
              <a:t>설치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7D33DC-B2EE-5DF9-2EA2-8A0C0D9B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723809" cy="36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9CF2D6-5DE2-A79E-4C1B-5805C56A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9" y="1732681"/>
            <a:ext cx="4714286" cy="359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011AF8-DD00-301F-D78D-512BCA2C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055" y="2331094"/>
            <a:ext cx="4714286" cy="3580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8BDC41-B52C-3D71-ED52-2DE0690B2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062" y="2919982"/>
            <a:ext cx="4723809" cy="36095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104511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D928-1687-858A-E02D-6C4C4E33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735-E317-DB90-99A5-39D7959C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JDK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47D557-F9DD-8CDD-3267-CFACA256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설치된 위치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pt-BR" altLang="ko-KR" dirty="0">
                <a:sym typeface="Wingdings" panose="05000000000000000000" pitchFamily="2" charset="2"/>
              </a:rPr>
              <a:t>C:\Program Files\Java\jdk-11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269AE2-08C4-BBF5-1C57-69435AB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75" y="1628800"/>
            <a:ext cx="6510050" cy="46779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5407422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D928-1687-858A-E02D-6C4C4E33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735-E317-DB90-99A5-39D7959C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Tomcat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47D557-F9DD-8CDD-3267-CFACA256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다운로드위치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ym typeface="Wingdings" panose="05000000000000000000" pitchFamily="2" charset="2"/>
              </a:rPr>
              <a:t>https://tomcat.apache.org/download-90.cgi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5DD2F-73D1-7158-9212-A22F1008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85" y="1556792"/>
            <a:ext cx="4858029" cy="47971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A6C9A2-C861-1EF4-F709-2D9D98659CD9}"/>
              </a:ext>
            </a:extLst>
          </p:cNvPr>
          <p:cNvSpPr/>
          <p:nvPr/>
        </p:nvSpPr>
        <p:spPr>
          <a:xfrm>
            <a:off x="3851920" y="6021288"/>
            <a:ext cx="2304256" cy="2505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97113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D928-1687-858A-E02D-6C4C4E33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735-E317-DB90-99A5-39D7959C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Tomcat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47D557-F9DD-8CDD-3267-CFACA256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설치파일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F61D8C-88DA-F845-D547-46EFF04F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69963"/>
            <a:ext cx="3083439" cy="2418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263F81-ABEE-72A1-CD04-C2B47EE9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77" y="1469963"/>
            <a:ext cx="3077223" cy="2418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FA37B6-709E-8A8E-D5F4-E7CCD69B2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004038"/>
            <a:ext cx="3102089" cy="23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7ABD2E-9413-2369-D550-F8ECA460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77" y="4004037"/>
            <a:ext cx="3064790" cy="2380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92644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행복한 경영 이야기</a:t>
            </a:r>
            <a:r>
              <a:rPr lang="en-US" altLang="ko-KR" dirty="0"/>
              <a:t>(happyceo.or.kr)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325" y="1052736"/>
            <a:ext cx="8997950" cy="431800"/>
          </a:xfrm>
          <a:prstGeom prst="roundRect">
            <a:avLst>
              <a:gd name="adj" fmla="val 0"/>
            </a:avLst>
          </a:prstGeom>
          <a:solidFill>
            <a:srgbClr val="FFFFCC"/>
          </a:solidFill>
          <a:ln w="190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pPr algn="just"/>
            <a:r>
              <a:rPr lang="ko-KR" altLang="en-US" sz="2400" dirty="0">
                <a:solidFill>
                  <a:srgbClr val="339966"/>
                </a:solidFill>
                <a:latin typeface="+mn-ea"/>
                <a:ea typeface="+mn-ea"/>
              </a:rPr>
              <a:t>성공하면 행복해지는 것이 아니라</a:t>
            </a:r>
            <a:r>
              <a:rPr lang="en-US" altLang="ko-KR" sz="2400" dirty="0">
                <a:solidFill>
                  <a:srgbClr val="339966"/>
                </a:solidFill>
                <a:latin typeface="+mn-ea"/>
                <a:ea typeface="+mn-ea"/>
              </a:rPr>
              <a:t>, </a:t>
            </a:r>
            <a:r>
              <a:rPr lang="ko-KR" altLang="en-US" sz="2400" dirty="0">
                <a:solidFill>
                  <a:srgbClr val="339966"/>
                </a:solidFill>
                <a:latin typeface="+mn-ea"/>
                <a:ea typeface="+mn-ea"/>
              </a:rPr>
              <a:t>행복이 성공을 불러온다</a:t>
            </a:r>
            <a:r>
              <a:rPr lang="en-US" altLang="ko-KR" sz="2400" dirty="0">
                <a:solidFill>
                  <a:srgbClr val="339966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rgbClr val="339966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0325" y="1484536"/>
            <a:ext cx="8997950" cy="4891087"/>
          </a:xfrm>
          <a:prstGeom prst="rect">
            <a:avLst/>
          </a:prstGeom>
          <a:solidFill>
            <a:schemeClr val="bg1"/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많은 사람은 자기가 더 열심히 일하면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 나은 일자리를 가지면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완벽한 동반자를 만나면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l"/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킬로만 살을 빼면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 보다 더 행복할 거라 믿는다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이것은 잘못된 생각이다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한계를 설정하는 잘못된 신호를 모두 몰아내라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행복은 성공의 연료이지만 성공이 행복의 연료일 수는 없다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 아치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행복의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특권’에서</a:t>
            </a:r>
            <a:endParaRPr lang="en-US" altLang="ko-KR" sz="2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ko-KR" altLang="en-US" sz="2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우리는 늘 무언가 채워지면 행복해 질 거라 믿고 살아갑니다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그러나 행복은 조건이 아닙니다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성공하면 당연히 행복이 따라오는 것도 아닙니다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오히려 그 반대입니다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매일매일 긍정적 마인드를 가지고 적극적으로 생활하다 보면 삶 자체가 행복해지고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그러한 작은 행복이 모여 자연스럽게 큰 성공을 불러오게 됩니다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eaLnBrk="0" latinLnBrk="0" hangingPunct="0">
              <a:lnSpc>
                <a:spcPct val="140000"/>
              </a:lnSpc>
            </a:pPr>
            <a:endParaRPr kumimoji="0" lang="ko-KR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t" latinLnBrk="0" hangingPunct="0">
              <a:lnSpc>
                <a:spcPct val="140000"/>
              </a:lnSpc>
            </a:pPr>
            <a:endParaRPr kumimoji="0" lang="ko-KR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10" descr="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13" y="1125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556624-5F0C-4568-9F32-955A65E6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18235"/>
            <a:ext cx="2768924" cy="20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888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D928-1687-858A-E02D-6C4C4E33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735-E317-DB90-99A5-39D7959C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Tomcat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47D557-F9DD-8CDD-3267-CFACA256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설치파일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AF5613-6293-5AF8-F62E-D5A8F922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91190"/>
            <a:ext cx="3190222" cy="24471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F6AB5-F87B-632A-4DA5-3B61AA69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4784"/>
            <a:ext cx="3158192" cy="24535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D3BB27-33AB-7A6D-A525-EEAB16F4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0" y="4046220"/>
            <a:ext cx="3171004" cy="24471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205544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D928-1687-858A-E02D-6C4C4E33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735-E317-DB90-99A5-39D7959C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Tomcat </a:t>
            </a:r>
            <a:r>
              <a:rPr lang="ko-KR" altLang="en-US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47D557-F9DD-8CDD-3267-CFACA256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확인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AE7440-F339-C9C2-B26C-84AD730D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28800"/>
            <a:ext cx="6912768" cy="4433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1369745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1552-6EF7-E505-895C-C2B940F6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2C423-1437-AC2B-0FF0-4DF09D1F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실습 폴더 생성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3516354-5AA3-BA62-334C-F411FBF5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D:\Programming\jsp\jsp2024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9E0DA5-60B5-1E0F-1258-54E357A5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628800"/>
            <a:ext cx="7056786" cy="4481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358CFA-516A-D6D3-43BB-9BDB6955E5EA}"/>
              </a:ext>
            </a:extLst>
          </p:cNvPr>
          <p:cNvSpPr/>
          <p:nvPr/>
        </p:nvSpPr>
        <p:spPr>
          <a:xfrm>
            <a:off x="1043607" y="2924944"/>
            <a:ext cx="1800201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90513-95D9-38F5-49F3-6996C0923FB4}"/>
              </a:ext>
            </a:extLst>
          </p:cNvPr>
          <p:cNvSpPr/>
          <p:nvPr/>
        </p:nvSpPr>
        <p:spPr>
          <a:xfrm>
            <a:off x="3059832" y="4365104"/>
            <a:ext cx="93610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8511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2277-4590-E28A-1922-B86EB933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A87A1-489C-D983-8C62-EF7FC6AD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download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66297-1BDC-F0DA-9122-10350DE4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www.eclipse.org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F8F35B-A27B-C6A5-8D39-C01682B5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6792"/>
            <a:ext cx="5688632" cy="41084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FBB454-589F-E4D3-FB14-5EAD5FDE01AF}"/>
              </a:ext>
            </a:extLst>
          </p:cNvPr>
          <p:cNvSpPr/>
          <p:nvPr/>
        </p:nvSpPr>
        <p:spPr>
          <a:xfrm>
            <a:off x="4716016" y="2468311"/>
            <a:ext cx="720080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B8ACF-F2FE-612D-DD62-9C092C24F159}"/>
              </a:ext>
            </a:extLst>
          </p:cNvPr>
          <p:cNvSpPr txBox="1"/>
          <p:nvPr/>
        </p:nvSpPr>
        <p:spPr>
          <a:xfrm>
            <a:off x="4341426" y="2269498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4718F-2EDF-609D-2DDC-362EFCC21738}"/>
              </a:ext>
            </a:extLst>
          </p:cNvPr>
          <p:cNvSpPr txBox="1"/>
          <p:nvPr/>
        </p:nvSpPr>
        <p:spPr>
          <a:xfrm>
            <a:off x="695942" y="150566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4A08F-7FC0-A68A-D23F-70E11A5AF918}"/>
              </a:ext>
            </a:extLst>
          </p:cNvPr>
          <p:cNvSpPr/>
          <p:nvPr/>
        </p:nvSpPr>
        <p:spPr>
          <a:xfrm>
            <a:off x="1109766" y="1556792"/>
            <a:ext cx="789943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48D1E-D281-3BE4-1417-C47C3409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36106"/>
            <a:ext cx="4240215" cy="3640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4921A6-F340-5F3B-5405-E838CE922163}"/>
              </a:ext>
            </a:extLst>
          </p:cNvPr>
          <p:cNvSpPr/>
          <p:nvPr/>
        </p:nvSpPr>
        <p:spPr>
          <a:xfrm>
            <a:off x="5940152" y="5929932"/>
            <a:ext cx="1152128" cy="31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88947-9DA5-0E69-6AE0-D7D9E2D4C1F6}"/>
              </a:ext>
            </a:extLst>
          </p:cNvPr>
          <p:cNvSpPr txBox="1"/>
          <p:nvPr/>
        </p:nvSpPr>
        <p:spPr>
          <a:xfrm>
            <a:off x="5560234" y="5893863"/>
            <a:ext cx="501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6728742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98D0-5930-B2B9-E08F-9F3A31CE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2002-3C97-A7D2-4226-573130E3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download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2E72A-FD31-8BA6-FD25-5AF2ACA8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6" y="980728"/>
            <a:ext cx="7037364" cy="54077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14471-8B40-AE39-1F76-18BB82DAA1C5}"/>
              </a:ext>
            </a:extLst>
          </p:cNvPr>
          <p:cNvSpPr/>
          <p:nvPr/>
        </p:nvSpPr>
        <p:spPr>
          <a:xfrm>
            <a:off x="1069140" y="3356992"/>
            <a:ext cx="328683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EC41E7-DE3F-DE89-3C35-31EBD1A8034A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355976" y="2965885"/>
            <a:ext cx="1393202" cy="6071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E9E492-0AC0-9022-C45F-791E24CF8586}"/>
              </a:ext>
            </a:extLst>
          </p:cNvPr>
          <p:cNvSpPr/>
          <p:nvPr/>
        </p:nvSpPr>
        <p:spPr>
          <a:xfrm>
            <a:off x="5749178" y="2793467"/>
            <a:ext cx="2808312" cy="3448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Release, </a:t>
            </a:r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검증된 </a:t>
            </a:r>
            <a:r>
              <a:rPr lang="ko-KR" altLang="en-US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배포판</a:t>
            </a:r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1F5990-04AE-5CF0-CADA-B772FB87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78" y="3506732"/>
            <a:ext cx="2590476" cy="29142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4A32DD-44A4-D748-8A33-DA51966CF87D}"/>
              </a:ext>
            </a:extLst>
          </p:cNvPr>
          <p:cNvSpPr/>
          <p:nvPr/>
        </p:nvSpPr>
        <p:spPr>
          <a:xfrm>
            <a:off x="6300192" y="5922396"/>
            <a:ext cx="1124617" cy="249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4228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98D0-5930-B2B9-E08F-9F3A31CE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2002-3C97-A7D2-4226-573130E3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download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A32DD-44A4-D748-8A33-DA51966CF87D}"/>
              </a:ext>
            </a:extLst>
          </p:cNvPr>
          <p:cNvSpPr/>
          <p:nvPr/>
        </p:nvSpPr>
        <p:spPr>
          <a:xfrm>
            <a:off x="6300192" y="5521986"/>
            <a:ext cx="1124617" cy="249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8B4809-5DD8-7873-ADED-7BE41067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093650"/>
            <a:ext cx="4704762" cy="34857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23F422-1066-B4FA-531D-EDBD3921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6322144" cy="51503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8311A-E5C6-48F2-B198-C9D20CDF8CC1}"/>
              </a:ext>
            </a:extLst>
          </p:cNvPr>
          <p:cNvSpPr txBox="1"/>
          <p:nvPr/>
        </p:nvSpPr>
        <p:spPr>
          <a:xfrm>
            <a:off x="6967092" y="5130438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④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9BDFEA-464C-8D66-8AE8-1C584E15030F}"/>
              </a:ext>
            </a:extLst>
          </p:cNvPr>
          <p:cNvSpPr/>
          <p:nvPr/>
        </p:nvSpPr>
        <p:spPr>
          <a:xfrm>
            <a:off x="7424809" y="5254996"/>
            <a:ext cx="1124617" cy="249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C156E-43E7-0513-79FD-496DEA41A339}"/>
              </a:ext>
            </a:extLst>
          </p:cNvPr>
          <p:cNvSpPr txBox="1"/>
          <p:nvPr/>
        </p:nvSpPr>
        <p:spPr>
          <a:xfrm>
            <a:off x="2123728" y="6018955"/>
            <a:ext cx="4365298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동작이 검증된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2022-06 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이용</a:t>
            </a:r>
          </a:p>
        </p:txBody>
      </p:sp>
    </p:spTree>
    <p:extLst>
      <p:ext uri="{BB962C8B-B14F-4D97-AF65-F5344CB8AC3E}">
        <p14:creationId xmlns:p14="http://schemas.microsoft.com/office/powerpoint/2010/main" val="357047591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096C9-8E86-BD90-48EB-0AF5796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4A901-3FAF-1EC6-DE37-8660FAD6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download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4B2E00-10FA-EC93-89D1-E3DD8C5D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980728"/>
            <a:ext cx="5831950" cy="30927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EBC4AA-B1A0-78BF-4AE6-8FB1214D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00" y="2507587"/>
            <a:ext cx="5726113" cy="3039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E1194-8AE5-254C-A9B6-A875AC8A5267}"/>
              </a:ext>
            </a:extLst>
          </p:cNvPr>
          <p:cNvSpPr/>
          <p:nvPr/>
        </p:nvSpPr>
        <p:spPr>
          <a:xfrm>
            <a:off x="4053627" y="5226254"/>
            <a:ext cx="4968552" cy="114892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이클립스는 설치파일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압축파일로도 제공</a:t>
            </a:r>
            <a:endParaRPr lang="en-US" altLang="ko-KR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압축파일로 제공되는 경우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 해제하면 기본 설치 종료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“C:\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\hrkim”(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기본사용자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FFC722-770E-63C6-7D5D-B4F7028483E9}"/>
              </a:ext>
            </a:extLst>
          </p:cNvPr>
          <p:cNvSpPr/>
          <p:nvPr/>
        </p:nvSpPr>
        <p:spPr>
          <a:xfrm>
            <a:off x="1723940" y="2312998"/>
            <a:ext cx="2923125" cy="214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49EF564-93DD-CC0E-6FB2-A4DFACF422AF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6537903" y="5226254"/>
            <a:ext cx="758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BE3545-E68D-C430-841A-FBD93CDD76A0}"/>
              </a:ext>
            </a:extLst>
          </p:cNvPr>
          <p:cNvSpPr/>
          <p:nvPr/>
        </p:nvSpPr>
        <p:spPr>
          <a:xfrm>
            <a:off x="4961536" y="4960832"/>
            <a:ext cx="3167906" cy="265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E5833-D95B-2956-6531-1CB537F55DD6}"/>
              </a:ext>
            </a:extLst>
          </p:cNvPr>
          <p:cNvSpPr txBox="1"/>
          <p:nvPr/>
        </p:nvSpPr>
        <p:spPr>
          <a:xfrm>
            <a:off x="2200298" y="307375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 혹은 이동하여</a:t>
            </a:r>
            <a:endParaRPr lang="en-US" altLang="ko-KR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파일 보관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0EDE41-30DB-92FF-9040-3FBE2B78D7EB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3185503" y="2527078"/>
            <a:ext cx="1776033" cy="2566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48919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10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096C9-8E86-BD90-48EB-0AF5796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4A901-3FAF-1EC6-DE37-8660FAD6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</a:t>
            </a:r>
            <a:r>
              <a:rPr lang="ko-KR" altLang="en-US" dirty="0"/>
              <a:t>압축풀기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5F7F5-7A1D-5351-AAAB-63186896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2776"/>
            <a:ext cx="4896544" cy="3604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964982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096C9-8E86-BD90-48EB-0AF5796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4A901-3FAF-1EC6-DE37-8660FAD6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</a:t>
            </a:r>
            <a:r>
              <a:rPr lang="ko-KR" altLang="en-US" dirty="0"/>
              <a:t>압축풀기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D314E-7F44-3B24-C8F9-2ACFDD74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2" y="1248047"/>
            <a:ext cx="8190476" cy="43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751FE4-2B9E-3848-4A93-751DC6F7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980728"/>
            <a:ext cx="2952328" cy="55134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F586BF-764B-A3EA-AF16-B58C03ADAA62}"/>
              </a:ext>
            </a:extLst>
          </p:cNvPr>
          <p:cNvSpPr/>
          <p:nvPr/>
        </p:nvSpPr>
        <p:spPr>
          <a:xfrm>
            <a:off x="2987825" y="4437112"/>
            <a:ext cx="158417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75AF0B-B5B8-7B6B-6368-B747559B55C9}"/>
              </a:ext>
            </a:extLst>
          </p:cNvPr>
          <p:cNvSpPr/>
          <p:nvPr/>
        </p:nvSpPr>
        <p:spPr>
          <a:xfrm>
            <a:off x="5652120" y="4208817"/>
            <a:ext cx="158417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AAE2C3-38A4-6BAD-052D-FBAFB30C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1" y="5944258"/>
            <a:ext cx="8847619" cy="44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241817-AAA0-E178-1CC5-B66282E7D29D}"/>
              </a:ext>
            </a:extLst>
          </p:cNvPr>
          <p:cNvSpPr/>
          <p:nvPr/>
        </p:nvSpPr>
        <p:spPr>
          <a:xfrm>
            <a:off x="8572680" y="5942085"/>
            <a:ext cx="463369" cy="4476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6100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4934-93CD-1A70-0F91-3A2889BA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87880-CC7F-6166-CCC7-193E129A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</a:t>
            </a:r>
            <a:r>
              <a:rPr lang="ko-KR" altLang="en-US" dirty="0"/>
              <a:t>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F93374-B99E-77EF-0848-A49D6DB0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0" y="1196752"/>
            <a:ext cx="4276190" cy="2857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6C72F-85CA-C09C-8F40-D312D2D7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429000"/>
            <a:ext cx="5514286" cy="25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908749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C69D1-562B-4BA3-B970-F557F717323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643438"/>
            <a:ext cx="389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/>
              <a:t>본 강좌를 성공적으로 이수하면 학생들은</a:t>
            </a:r>
            <a:r>
              <a:rPr lang="ko-KR" altLang="en-US" sz="2800" dirty="0"/>
              <a:t> 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dirty="0"/>
              <a:t>웹 프로그래밍의 개념을 설명할 수 있다</a:t>
            </a:r>
            <a:endParaRPr lang="en-US" altLang="ko-KR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dirty="0"/>
              <a:t>JSP</a:t>
            </a:r>
            <a:r>
              <a:rPr lang="ko-KR" altLang="en-US" dirty="0"/>
              <a:t> 개발환경을 설정할 수 있다</a:t>
            </a:r>
            <a:r>
              <a:rPr lang="en-US" altLang="ko-KR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dirty="0"/>
              <a:t>JDK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dirty="0"/>
              <a:t>Tomcat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dirty="0"/>
              <a:t>Eclipse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dirty="0"/>
              <a:t>간단한 예제를 활용하여 </a:t>
            </a:r>
            <a:r>
              <a:rPr lang="en-US" altLang="ko-KR" dirty="0"/>
              <a:t>JSP</a:t>
            </a:r>
            <a:r>
              <a:rPr lang="ko-KR" altLang="en-US" dirty="0"/>
              <a:t>와 첫 만남을 경험한다</a:t>
            </a:r>
            <a:r>
              <a:rPr lang="en-US" altLang="ko-KR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dirty="0"/>
              <a:t>Hello World JSP !</a:t>
            </a:r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4934-93CD-1A70-0F91-3A2889BA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87880-CC7F-6166-CCC7-193E129A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4384F-278D-C726-5E57-156C65B8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0" y="1268760"/>
            <a:ext cx="6153160" cy="46531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5620-488E-1641-1EC9-0C41B88C9531}"/>
              </a:ext>
            </a:extLst>
          </p:cNvPr>
          <p:cNvSpPr/>
          <p:nvPr/>
        </p:nvSpPr>
        <p:spPr>
          <a:xfrm>
            <a:off x="7092280" y="2132857"/>
            <a:ext cx="463369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698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4934-93CD-1A70-0F91-3A2889BA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87880-CC7F-6166-CCC7-193E129A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Eclipse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B9493-A6EC-4D47-67D2-3B9315E7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2" y="1124744"/>
            <a:ext cx="6849576" cy="51320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FB6157-00B3-650A-823E-7B8B31E396EE}"/>
              </a:ext>
            </a:extLst>
          </p:cNvPr>
          <p:cNvSpPr/>
          <p:nvPr/>
        </p:nvSpPr>
        <p:spPr>
          <a:xfrm>
            <a:off x="2958791" y="1271992"/>
            <a:ext cx="356937" cy="1895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0AF349-5C48-915F-0F5A-43E5EA2A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84" y="1518693"/>
            <a:ext cx="1580952" cy="1961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F94E8A-CFB0-1BD9-08EA-720EC00B97A0}"/>
              </a:ext>
            </a:extLst>
          </p:cNvPr>
          <p:cNvSpPr/>
          <p:nvPr/>
        </p:nvSpPr>
        <p:spPr>
          <a:xfrm>
            <a:off x="2993533" y="3235782"/>
            <a:ext cx="1546277" cy="2322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276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8905-1FE4-F861-FAAD-CFD32309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74781-E45D-8A2F-B0CD-366A7F9C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DC9548-F206-7B46-D9C1-7D6FF6865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버전 설치 </a:t>
            </a:r>
            <a:r>
              <a:rPr lang="en-US" altLang="ko-KR" dirty="0"/>
              <a:t>: JDK17</a:t>
            </a:r>
            <a:r>
              <a:rPr lang="en-US" altLang="ko-KR" dirty="0">
                <a:sym typeface="Wingdings" panose="05000000000000000000" pitchFamily="2" charset="2"/>
              </a:rPr>
              <a:t> JDK11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A20DE3-E101-08EE-F0B9-FEBD8DFF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75" y="1472733"/>
            <a:ext cx="5933660" cy="49461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4CC555-FD42-F71C-7882-B10F91A3D5CB}"/>
              </a:ext>
            </a:extLst>
          </p:cNvPr>
          <p:cNvSpPr/>
          <p:nvPr/>
        </p:nvSpPr>
        <p:spPr>
          <a:xfrm>
            <a:off x="2734222" y="3081486"/>
            <a:ext cx="3240360" cy="2160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F438DB-5B30-31B5-D08B-6E61C462402A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V="1">
            <a:off x="4354402" y="1988841"/>
            <a:ext cx="2755093" cy="10926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35EBB4-3864-68A3-D2D0-6A4ADED1BCDA}"/>
              </a:ext>
            </a:extLst>
          </p:cNvPr>
          <p:cNvSpPr/>
          <p:nvPr/>
        </p:nvSpPr>
        <p:spPr>
          <a:xfrm>
            <a:off x="5974582" y="1361237"/>
            <a:ext cx="2269826" cy="627604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포함된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JDK17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버전의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805E10-8EDB-A378-2E03-AD4497063B3C}"/>
              </a:ext>
            </a:extLst>
          </p:cNvPr>
          <p:cNvSpPr/>
          <p:nvPr/>
        </p:nvSpPr>
        <p:spPr>
          <a:xfrm>
            <a:off x="5974582" y="2836086"/>
            <a:ext cx="756084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6316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0093E-FBA5-22BC-5951-72C4A3E06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A6954-3273-6834-A7D9-08C6C972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1116AD6-1697-F969-9FF4-9A082D8F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버전 설치 </a:t>
            </a:r>
            <a:r>
              <a:rPr lang="en-US" altLang="ko-KR" dirty="0"/>
              <a:t>: JDK17</a:t>
            </a:r>
            <a:r>
              <a:rPr lang="en-US" altLang="ko-KR" dirty="0">
                <a:sym typeface="Wingdings" panose="05000000000000000000" pitchFamily="2" charset="2"/>
              </a:rPr>
              <a:t> JDK11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1CBA37-B6EE-1810-8CF7-6CB5C63D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4595538" cy="40324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78DEAE-E3FC-D25F-B3F9-1BC8B569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97" y="1628800"/>
            <a:ext cx="4366255" cy="43921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935DAE-4A69-2E8D-8F4D-58FA759C0DA7}"/>
              </a:ext>
            </a:extLst>
          </p:cNvPr>
          <p:cNvSpPr/>
          <p:nvPr/>
        </p:nvSpPr>
        <p:spPr>
          <a:xfrm>
            <a:off x="5364088" y="2492896"/>
            <a:ext cx="3233664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889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3A26-94A6-997A-5727-87DE6EF5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E5811-A4CE-38E6-0F07-86D7E688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95D1BE-307A-4B7E-2E04-BDDBB8D6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버전 설치 </a:t>
            </a:r>
            <a:r>
              <a:rPr lang="en-US" altLang="ko-KR" dirty="0"/>
              <a:t>: JDK17</a:t>
            </a:r>
            <a:r>
              <a:rPr lang="en-US" altLang="ko-KR" dirty="0">
                <a:sym typeface="Wingdings" panose="05000000000000000000" pitchFamily="2" charset="2"/>
              </a:rPr>
              <a:t> JDK11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F5EEB-1440-29F7-3331-060582CC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8" y="1484784"/>
            <a:ext cx="5883344" cy="49172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851B5E-C245-A4EC-BCFA-BCCC13C73A08}"/>
              </a:ext>
            </a:extLst>
          </p:cNvPr>
          <p:cNvSpPr/>
          <p:nvPr/>
        </p:nvSpPr>
        <p:spPr>
          <a:xfrm>
            <a:off x="3391404" y="3051294"/>
            <a:ext cx="3233664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E31A8C-A2F3-9816-3457-4273DAB6A89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008236" y="3353844"/>
            <a:ext cx="1698889" cy="10926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744D2-FC09-05F7-D847-1B87F339A7E9}"/>
              </a:ext>
            </a:extLst>
          </p:cNvPr>
          <p:cNvSpPr/>
          <p:nvPr/>
        </p:nvSpPr>
        <p:spPr>
          <a:xfrm>
            <a:off x="6156176" y="4503657"/>
            <a:ext cx="2269826" cy="62760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좌측 체크하여</a:t>
            </a:r>
            <a:endParaRPr lang="en-US" altLang="ko-KR" sz="18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r>
              <a:rPr lang="ko-KR" altLang="en-US" sz="1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892FB7-5BF1-9497-7FAD-6498287F10B4}"/>
              </a:ext>
            </a:extLst>
          </p:cNvPr>
          <p:cNvSpPr/>
          <p:nvPr/>
        </p:nvSpPr>
        <p:spPr>
          <a:xfrm>
            <a:off x="5575479" y="6048388"/>
            <a:ext cx="1008112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7181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3A26-94A6-997A-5727-87DE6EF5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E5811-A4CE-38E6-0F07-86D7E688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95D1BE-307A-4B7E-2E04-BDDBB8D6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Compiler </a:t>
            </a:r>
            <a:r>
              <a:rPr lang="en-US" altLang="ko-KR" dirty="0">
                <a:sym typeface="Wingdings" panose="05000000000000000000" pitchFamily="2" charset="2"/>
              </a:rPr>
              <a:t> Preferences-Java-Compiler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9C8DF-6423-78F1-B837-731F4261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80092"/>
            <a:ext cx="6828571" cy="40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851B5E-C245-A4EC-BCFA-BCCC13C73A08}"/>
              </a:ext>
            </a:extLst>
          </p:cNvPr>
          <p:cNvSpPr/>
          <p:nvPr/>
        </p:nvSpPr>
        <p:spPr>
          <a:xfrm>
            <a:off x="2840454" y="2780928"/>
            <a:ext cx="4971905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372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3A26-94A6-997A-5727-87DE6EF5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E5811-A4CE-38E6-0F07-86D7E688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95D1BE-307A-4B7E-2E04-BDDBB8D6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Eclipse-Tomcat </a:t>
            </a:r>
            <a:r>
              <a:rPr lang="ko-KR" altLang="en-US" dirty="0"/>
              <a:t>연동 </a:t>
            </a:r>
            <a:r>
              <a:rPr lang="en-US" altLang="ko-KR" dirty="0">
                <a:sym typeface="Wingdings" panose="05000000000000000000" pitchFamily="2" charset="2"/>
              </a:rPr>
              <a:t> Preferences-Server-Runtime Env.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24C76-4CC3-6B72-F8AD-454C6A3F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6048672" cy="36308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851B5E-C245-A4EC-BCFA-BCCC13C73A08}"/>
              </a:ext>
            </a:extLst>
          </p:cNvPr>
          <p:cNvSpPr/>
          <p:nvPr/>
        </p:nvSpPr>
        <p:spPr>
          <a:xfrm>
            <a:off x="5580112" y="2594127"/>
            <a:ext cx="720081" cy="302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2780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3A26-94A6-997A-5727-87DE6EF5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E5811-A4CE-38E6-0F07-86D7E688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95D1BE-307A-4B7E-2E04-BDDBB8D6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Eclipse-Tomcat </a:t>
            </a:r>
            <a:r>
              <a:rPr lang="ko-KR" altLang="en-US" dirty="0"/>
              <a:t>연동 </a:t>
            </a:r>
            <a:r>
              <a:rPr lang="en-US" altLang="ko-KR" dirty="0">
                <a:sym typeface="Wingdings" panose="05000000000000000000" pitchFamily="2" charset="2"/>
              </a:rPr>
              <a:t> Preferences-Server-Runtime Env.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879792-541B-909B-F072-FE01F7A5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7" y="1664145"/>
            <a:ext cx="3941237" cy="42127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0A17C1-3933-5B56-83AA-53CF7CE08AFA}"/>
              </a:ext>
            </a:extLst>
          </p:cNvPr>
          <p:cNvSpPr/>
          <p:nvPr/>
        </p:nvSpPr>
        <p:spPr>
          <a:xfrm>
            <a:off x="683568" y="3573016"/>
            <a:ext cx="1151682" cy="200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5B3E3-365B-E99B-470C-6717AF8C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664146"/>
            <a:ext cx="3931927" cy="42127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182A36-FD51-637C-F4C0-B5144DC2EFE2}"/>
              </a:ext>
            </a:extLst>
          </p:cNvPr>
          <p:cNvSpPr/>
          <p:nvPr/>
        </p:nvSpPr>
        <p:spPr>
          <a:xfrm>
            <a:off x="4684518" y="2996952"/>
            <a:ext cx="3931927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428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1780E-466B-432B-70CE-071123802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2DFB0-B8A7-2BCC-7773-B0818762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D864424-A5E4-2711-E224-57CD49D67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편집기 행 번호 설정</a:t>
            </a:r>
            <a:endParaRPr lang="en-US" altLang="ko-KR" dirty="0"/>
          </a:p>
          <a:p>
            <a:pPr lvl="1"/>
            <a:r>
              <a:rPr lang="en-US" altLang="ko-KR" dirty="0"/>
              <a:t>Window – Preferences </a:t>
            </a:r>
            <a:r>
              <a:rPr lang="en-US" altLang="ko-KR" dirty="0">
                <a:sym typeface="Wingdings" panose="05000000000000000000" pitchFamily="2" charset="2"/>
              </a:rPr>
              <a:t> General – Editors – Text Editors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8AFDA-B046-678C-357D-D3F5632B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90" y="1988840"/>
            <a:ext cx="6447619" cy="4038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1E9026-520D-9E2B-FA42-2A8580EC0AD2}"/>
              </a:ext>
            </a:extLst>
          </p:cNvPr>
          <p:cNvSpPr/>
          <p:nvPr/>
        </p:nvSpPr>
        <p:spPr>
          <a:xfrm>
            <a:off x="3131840" y="5373216"/>
            <a:ext cx="1548585" cy="2732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02017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1E918-B53F-CD25-A228-9C36A3652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17614-A1A6-9340-C38A-1DB7040C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A7A968A-1FEE-E4DD-D73F-B2FAE408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</a:t>
            </a:r>
            <a:r>
              <a:rPr lang="ko-KR" altLang="en-US" dirty="0" err="1"/>
              <a:t>줄바꿈</a:t>
            </a:r>
            <a:endParaRPr lang="en-US" altLang="ko-KR" dirty="0"/>
          </a:p>
          <a:p>
            <a:pPr lvl="1"/>
            <a:r>
              <a:rPr lang="en-US" altLang="ko-KR" dirty="0"/>
              <a:t>Window – Preferences </a:t>
            </a:r>
            <a:r>
              <a:rPr lang="en-US" altLang="ko-KR" dirty="0">
                <a:sym typeface="Wingdings" panose="05000000000000000000" pitchFamily="2" charset="2"/>
              </a:rPr>
              <a:t> Java – Code Style - Formatter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F1485-4500-7A27-6F81-6D8459A72BE6}"/>
              </a:ext>
            </a:extLst>
          </p:cNvPr>
          <p:cNvSpPr/>
          <p:nvPr/>
        </p:nvSpPr>
        <p:spPr>
          <a:xfrm>
            <a:off x="3131840" y="5505045"/>
            <a:ext cx="1548585" cy="2732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0F679-F2AE-C0EF-E6FD-BC0FB2B4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53" y="1904645"/>
            <a:ext cx="5032374" cy="46206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405777-9802-EC21-58DA-EA40EBC99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133616"/>
            <a:ext cx="3609524" cy="2371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2C957E-CB53-B602-C529-511B8A444C4A}"/>
              </a:ext>
            </a:extLst>
          </p:cNvPr>
          <p:cNvSpPr/>
          <p:nvPr/>
        </p:nvSpPr>
        <p:spPr>
          <a:xfrm>
            <a:off x="971600" y="4352917"/>
            <a:ext cx="494932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93BFB3-303D-8B68-4509-AFFD77B0D193}"/>
              </a:ext>
            </a:extLst>
          </p:cNvPr>
          <p:cNvSpPr/>
          <p:nvPr/>
        </p:nvSpPr>
        <p:spPr>
          <a:xfrm>
            <a:off x="2024840" y="2883882"/>
            <a:ext cx="60294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BD1D00-BC71-6794-6C56-D9E062A2FA07}"/>
              </a:ext>
            </a:extLst>
          </p:cNvPr>
          <p:cNvSpPr/>
          <p:nvPr/>
        </p:nvSpPr>
        <p:spPr>
          <a:xfrm>
            <a:off x="4860032" y="3687705"/>
            <a:ext cx="1080120" cy="2331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1435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</a:t>
            </a:r>
            <a:r>
              <a:rPr lang="en-US" altLang="ko-KR" dirty="0"/>
              <a:t>(Network)</a:t>
            </a:r>
          </a:p>
          <a:p>
            <a:pPr lvl="1"/>
            <a:r>
              <a:rPr lang="ko-KR" altLang="en-US" dirty="0"/>
              <a:t>사전적 의미는 </a:t>
            </a:r>
            <a:r>
              <a:rPr lang="en-US" altLang="ko-KR" dirty="0"/>
              <a:t>“</a:t>
            </a:r>
            <a:r>
              <a:rPr lang="ko-KR" altLang="en-US" dirty="0"/>
              <a:t>전선이나 혈관</a:t>
            </a:r>
            <a:r>
              <a:rPr lang="en-US" altLang="ko-KR" dirty="0"/>
              <a:t>, </a:t>
            </a:r>
            <a:r>
              <a:rPr lang="ko-KR" altLang="en-US" dirty="0"/>
              <a:t>통로 등으로 이루어진 </a:t>
            </a:r>
            <a:r>
              <a:rPr lang="ko-KR" altLang="en-US" dirty="0" err="1"/>
              <a:t>망형</a:t>
            </a:r>
            <a:r>
              <a:rPr lang="ko-KR" altLang="en-US" dirty="0"/>
              <a:t> 조직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방송사 네트워크</a:t>
            </a:r>
            <a:r>
              <a:rPr lang="en-US" altLang="ko-KR" dirty="0"/>
              <a:t>, </a:t>
            </a:r>
            <a:r>
              <a:rPr lang="ko-KR" altLang="en-US" dirty="0"/>
              <a:t>휴먼 네트워크</a:t>
            </a:r>
            <a:r>
              <a:rPr lang="en-US" altLang="ko-KR" dirty="0"/>
              <a:t>(Human Network)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r>
              <a:rPr lang="en-US" altLang="ko-KR" dirty="0"/>
              <a:t>IT</a:t>
            </a:r>
            <a:r>
              <a:rPr lang="ko-KR" altLang="en-US" dirty="0"/>
              <a:t>분야에서는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컴퓨터와 컴퓨터를 연결해 주는 망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dirty="0"/>
              <a:t>의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24651-CE91-46B2-966A-5643CABE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27" y="2948140"/>
            <a:ext cx="4983946" cy="33314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E0824-9B8F-4E29-A38F-078961A650AA}"/>
              </a:ext>
            </a:extLst>
          </p:cNvPr>
          <p:cNvSpPr txBox="1"/>
          <p:nvPr/>
        </p:nvSpPr>
        <p:spPr>
          <a:xfrm>
            <a:off x="3278697" y="6258332"/>
            <a:ext cx="2586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https://creately.com/&gt;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46932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AA9F-C145-DEE9-8591-2FF2AEDC2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CB13C-EBF2-6353-3FA5-B041B53D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5CD2B1B-978A-211C-6C15-3C163A9B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</a:t>
            </a:r>
            <a:r>
              <a:rPr lang="ko-KR" altLang="en-US" dirty="0" err="1"/>
              <a:t>줄바꿈</a:t>
            </a:r>
            <a:endParaRPr lang="en-US" altLang="ko-KR" dirty="0"/>
          </a:p>
          <a:p>
            <a:pPr lvl="1"/>
            <a:r>
              <a:rPr lang="en-US" altLang="ko-KR" dirty="0"/>
              <a:t>Window – Preferences </a:t>
            </a:r>
            <a:r>
              <a:rPr lang="en-US" altLang="ko-KR" dirty="0">
                <a:sym typeface="Wingdings" panose="05000000000000000000" pitchFamily="2" charset="2"/>
              </a:rPr>
              <a:t> Java – Code Style - Formatter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5D48DE-8537-6DB7-FCAB-E75EE4D6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2" y="1988840"/>
            <a:ext cx="4331553" cy="25404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D5DEA6-D6F2-AED7-5F49-53BF8FB10795}"/>
              </a:ext>
            </a:extLst>
          </p:cNvPr>
          <p:cNvSpPr/>
          <p:nvPr/>
        </p:nvSpPr>
        <p:spPr>
          <a:xfrm>
            <a:off x="1475657" y="2603898"/>
            <a:ext cx="1152128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621B18-08D0-2814-A2A5-E4B3876A0B87}"/>
              </a:ext>
            </a:extLst>
          </p:cNvPr>
          <p:cNvSpPr/>
          <p:nvPr/>
        </p:nvSpPr>
        <p:spPr>
          <a:xfrm>
            <a:off x="3491879" y="2603898"/>
            <a:ext cx="655343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B6C702-A5B6-29F2-DB50-93F702A2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89" y="3068960"/>
            <a:ext cx="5119141" cy="32075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D5434E-F89B-8D86-6CE1-AAFA6B4E99CC}"/>
              </a:ext>
            </a:extLst>
          </p:cNvPr>
          <p:cNvSpPr/>
          <p:nvPr/>
        </p:nvSpPr>
        <p:spPr>
          <a:xfrm>
            <a:off x="5364088" y="4221088"/>
            <a:ext cx="511327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85738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9013A-01B1-4511-6089-13C4E156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B17E5-3E3A-04FD-EB42-001DECC2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514448-0428-1DB7-DA3B-30E1F17A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소스 기본 주석 설정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ko-KR" altLang="en-US" dirty="0"/>
              <a:t>이라는 특별한 형태의 주석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소스에 주석 자동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Window-Preferences  Java - Code Style – Code Templates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595515-F8CA-AE95-C4B1-34DD2CA9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92896"/>
            <a:ext cx="5400600" cy="32451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3643EB-C9DB-0D72-0F54-1A0F0DDE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4005064"/>
            <a:ext cx="4970976" cy="23928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D3EC4C-1612-457F-89F2-48992CFE9E69}"/>
              </a:ext>
            </a:extLst>
          </p:cNvPr>
          <p:cNvSpPr/>
          <p:nvPr/>
        </p:nvSpPr>
        <p:spPr>
          <a:xfrm>
            <a:off x="1691681" y="3356992"/>
            <a:ext cx="1152128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C45493-DBF3-4B6F-413D-33EFD0258B49}"/>
              </a:ext>
            </a:extLst>
          </p:cNvPr>
          <p:cNvSpPr/>
          <p:nvPr/>
        </p:nvSpPr>
        <p:spPr>
          <a:xfrm>
            <a:off x="4744892" y="3325968"/>
            <a:ext cx="864096" cy="2638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FFE212-0EB1-6D8E-BE15-C681639D1A52}"/>
              </a:ext>
            </a:extLst>
          </p:cNvPr>
          <p:cNvSpPr/>
          <p:nvPr/>
        </p:nvSpPr>
        <p:spPr>
          <a:xfrm>
            <a:off x="4583112" y="4581128"/>
            <a:ext cx="2005112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A6DCA8-99DE-EAFE-18BE-3142C3EFE242}"/>
              </a:ext>
            </a:extLst>
          </p:cNvPr>
          <p:cNvSpPr/>
          <p:nvPr/>
        </p:nvSpPr>
        <p:spPr>
          <a:xfrm>
            <a:off x="4549483" y="5413992"/>
            <a:ext cx="886613" cy="3240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93231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A935-C54F-DC96-BA48-C9DC688D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A92D9-F67B-6007-722A-4482C7B7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F99FCAD-0E73-2356-9E3B-4B6FB751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인코딩 </a:t>
            </a:r>
            <a:r>
              <a:rPr lang="en-US" altLang="ko-KR" dirty="0"/>
              <a:t>(UTF-8)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기존 파일</a:t>
            </a:r>
            <a:r>
              <a:rPr lang="en-US" altLang="ko-KR" dirty="0"/>
              <a:t> </a:t>
            </a:r>
            <a:r>
              <a:rPr lang="ko-KR" altLang="en-US" dirty="0"/>
              <a:t>한글 인코딩 오류 제거</a:t>
            </a:r>
            <a:endParaRPr lang="en-US" altLang="ko-KR" dirty="0"/>
          </a:p>
          <a:p>
            <a:pPr lvl="1"/>
            <a:r>
              <a:rPr lang="en-US" altLang="ko-KR" dirty="0"/>
              <a:t>Window-Preferences </a:t>
            </a:r>
            <a:r>
              <a:rPr lang="en-US" altLang="ko-KR" dirty="0">
                <a:sym typeface="Wingdings" panose="05000000000000000000" pitchFamily="2" charset="2"/>
              </a:rPr>
              <a:t> General - Workspace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716839-C000-70D1-251A-402D7EA7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14" y="1988840"/>
            <a:ext cx="5228772" cy="43718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8607AE-3E2E-6C56-9037-0944822EAE32}"/>
              </a:ext>
            </a:extLst>
          </p:cNvPr>
          <p:cNvSpPr/>
          <p:nvPr/>
        </p:nvSpPr>
        <p:spPr>
          <a:xfrm>
            <a:off x="3386452" y="6021288"/>
            <a:ext cx="1257556" cy="262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37514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B04F-3AF4-8E60-7D16-965DC8D0A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D54A-C2F1-ACBD-C46B-4AFDD14E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FA6C53-2559-137C-C871-9A5D04363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인코딩 설정 변경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Window-Preferences </a:t>
            </a:r>
            <a:r>
              <a:rPr lang="en-US" altLang="ko-KR" dirty="0">
                <a:sym typeface="Wingdings" panose="05000000000000000000" pitchFamily="2" charset="2"/>
              </a:rPr>
              <a:t> General - Content Types  Java Class File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2196F0-1829-22C0-7A89-B54DFAF6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97" y="1916832"/>
            <a:ext cx="4594606" cy="4530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B7F50A-4DF5-9474-E253-2094E25B81FC}"/>
              </a:ext>
            </a:extLst>
          </p:cNvPr>
          <p:cNvSpPr/>
          <p:nvPr/>
        </p:nvSpPr>
        <p:spPr>
          <a:xfrm>
            <a:off x="3563888" y="3016202"/>
            <a:ext cx="1257556" cy="262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B1C0F-70DE-6A67-CCAC-10046183AFEE}"/>
              </a:ext>
            </a:extLst>
          </p:cNvPr>
          <p:cNvSpPr/>
          <p:nvPr/>
        </p:nvSpPr>
        <p:spPr>
          <a:xfrm>
            <a:off x="4164153" y="5876925"/>
            <a:ext cx="2705150" cy="262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8891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8148-9021-F24C-C583-7EDC7B229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4DAE1-88C8-E620-DFE8-7919EA1A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156697B-AF4B-4220-7CA9-6C88C37F3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인코딩 설정 변경 </a:t>
            </a:r>
            <a:r>
              <a:rPr lang="en-US" altLang="ko-KR" dirty="0">
                <a:sym typeface="Wingdings" panose="05000000000000000000" pitchFamily="2" charset="2"/>
              </a:rPr>
              <a:t> JSP </a:t>
            </a:r>
            <a:r>
              <a:rPr lang="ko-KR" altLang="en-US" dirty="0">
                <a:sym typeface="Wingdings" panose="05000000000000000000" pitchFamily="2" charset="2"/>
              </a:rPr>
              <a:t>관련</a:t>
            </a:r>
            <a:endParaRPr lang="en-US" altLang="ko-KR" dirty="0"/>
          </a:p>
          <a:p>
            <a:pPr lvl="1"/>
            <a:r>
              <a:rPr lang="en-US" altLang="ko-KR" dirty="0"/>
              <a:t>Window-Preferences </a:t>
            </a:r>
            <a:r>
              <a:rPr lang="en-US" altLang="ko-KR" dirty="0">
                <a:sym typeface="Wingdings" panose="05000000000000000000" pitchFamily="2" charset="2"/>
              </a:rPr>
              <a:t> General - Content Types  Text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ED0855-3C94-E8CC-A3C5-9DBE7A00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916832"/>
            <a:ext cx="4608512" cy="45507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AFBE7F-002B-7B89-5B38-0E6BA220AF35}"/>
              </a:ext>
            </a:extLst>
          </p:cNvPr>
          <p:cNvSpPr/>
          <p:nvPr/>
        </p:nvSpPr>
        <p:spPr>
          <a:xfrm>
            <a:off x="3563888" y="2636912"/>
            <a:ext cx="1257556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69579A-57C1-4BC9-B3A2-635961738729}"/>
              </a:ext>
            </a:extLst>
          </p:cNvPr>
          <p:cNvSpPr/>
          <p:nvPr/>
        </p:nvSpPr>
        <p:spPr>
          <a:xfrm>
            <a:off x="3563888" y="3082976"/>
            <a:ext cx="1257556" cy="2740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775E3B-E538-3D8D-2F57-5650AACF38E8}"/>
              </a:ext>
            </a:extLst>
          </p:cNvPr>
          <p:cNvSpPr/>
          <p:nvPr/>
        </p:nvSpPr>
        <p:spPr>
          <a:xfrm>
            <a:off x="3573513" y="4005064"/>
            <a:ext cx="1257556" cy="1632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78FD7C-E748-67BD-2ED3-961B043353DA}"/>
              </a:ext>
            </a:extLst>
          </p:cNvPr>
          <p:cNvSpPr/>
          <p:nvPr/>
        </p:nvSpPr>
        <p:spPr>
          <a:xfrm>
            <a:off x="4164516" y="5876924"/>
            <a:ext cx="2711740" cy="2883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63205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A70CF-DEAA-5E03-8959-F2E1DBAA2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237CB-6F8A-1841-1E43-BBEAC395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개발환경</a:t>
            </a:r>
            <a:r>
              <a:rPr lang="en-US" altLang="ko-KR" dirty="0"/>
              <a:t>] </a:t>
            </a:r>
            <a:r>
              <a:rPr lang="ko-KR" altLang="en-US" dirty="0"/>
              <a:t>이클립스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359ABDA-8A29-526D-2428-563B98F7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인코딩 설정 변경</a:t>
            </a:r>
            <a:endParaRPr lang="en-US" altLang="ko-KR" dirty="0"/>
          </a:p>
          <a:p>
            <a:pPr lvl="1"/>
            <a:r>
              <a:rPr lang="en-US" altLang="ko-KR" dirty="0"/>
              <a:t>Window-Preferences </a:t>
            </a:r>
            <a:r>
              <a:rPr lang="en-US" altLang="ko-KR" dirty="0">
                <a:sym typeface="Wingdings" panose="05000000000000000000" pitchFamily="2" charset="2"/>
              </a:rPr>
              <a:t> Web - CSS/HTML/JSP Files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B2D73F-42DE-6D68-365D-58AE02C4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4824"/>
            <a:ext cx="4608512" cy="45956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944221-B184-C11F-5753-2C26B3A4D5D3}"/>
              </a:ext>
            </a:extLst>
          </p:cNvPr>
          <p:cNvSpPr/>
          <p:nvPr/>
        </p:nvSpPr>
        <p:spPr>
          <a:xfrm>
            <a:off x="2267744" y="5229200"/>
            <a:ext cx="108012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6CE048-C671-0B27-61C6-1230E3A7DACF}"/>
              </a:ext>
            </a:extLst>
          </p:cNvPr>
          <p:cNvSpPr/>
          <p:nvPr/>
        </p:nvSpPr>
        <p:spPr>
          <a:xfrm>
            <a:off x="2280999" y="5690824"/>
            <a:ext cx="1080120" cy="18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C508BE-1EC7-EBB1-61D3-5F0212BE21AA}"/>
              </a:ext>
            </a:extLst>
          </p:cNvPr>
          <p:cNvSpPr/>
          <p:nvPr/>
        </p:nvSpPr>
        <p:spPr>
          <a:xfrm>
            <a:off x="3502992" y="2780928"/>
            <a:ext cx="3229248" cy="2160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12175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 및 </a:t>
            </a:r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endParaRPr lang="en-US" altLang="ko-KR" dirty="0"/>
          </a:p>
          <a:p>
            <a:pPr lvl="1"/>
            <a:r>
              <a:rPr lang="en-US" altLang="ko-KR" dirty="0"/>
              <a:t>Window-Preferences </a:t>
            </a:r>
            <a:r>
              <a:rPr lang="en-US" altLang="ko-KR" dirty="0">
                <a:sym typeface="Wingdings" panose="05000000000000000000" pitchFamily="2" charset="2"/>
              </a:rPr>
              <a:t> Server-Runtime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41462-39C2-4DB2-3A87-0514E67D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51" y="1925626"/>
            <a:ext cx="4874322" cy="4320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731123"/>
      </p:ext>
    </p:extLst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38672"/>
            <a:ext cx="5040560" cy="438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5192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이클립스</a:t>
            </a:r>
            <a:r>
              <a:rPr lang="en-US" altLang="ko-KR" dirty="0"/>
              <a:t>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1"/>
            <a:r>
              <a:rPr lang="en-US" altLang="ko-KR" dirty="0"/>
              <a:t>[File] – [New] – [Project]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132856"/>
            <a:ext cx="4339540" cy="41954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9512" y="4653136"/>
            <a:ext cx="1656184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CAFD56-8F3F-4F3F-8292-5551259F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30" y="1079491"/>
            <a:ext cx="3863970" cy="5420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580112" y="1815615"/>
            <a:ext cx="1656184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08994" y="6134972"/>
            <a:ext cx="831748" cy="3647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4186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파일이 위치할 폴더 생성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]-[main]-[webapp]-[</a:t>
            </a:r>
            <a:r>
              <a:rPr lang="ko-KR" altLang="en-US" dirty="0"/>
              <a:t>오른 마우스</a:t>
            </a:r>
            <a:r>
              <a:rPr lang="en-US" altLang="ko-KR" dirty="0"/>
              <a:t>]-[New]-[Folder]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58264-4421-2A63-18FC-A65D8892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88840"/>
            <a:ext cx="5760640" cy="43247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F45F37-11A4-1D51-F30C-C4B4A9C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55" y="3645024"/>
            <a:ext cx="4588002" cy="11285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84398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  <a:endParaRPr lang="ko-KR" altLang="en-US" dirty="0"/>
          </a:p>
          <a:p>
            <a:pPr lvl="1"/>
            <a:r>
              <a:rPr lang="en-US" altLang="ko-KR" dirty="0"/>
              <a:t>TCP/IP(Transmission Control Protocol/Internet Protocol)</a:t>
            </a:r>
            <a:r>
              <a:rPr lang="ko-KR" altLang="en-US" dirty="0"/>
              <a:t>는 컴퓨터 간에 통신할 수 있도록 만든 프로토콜 집합</a:t>
            </a:r>
            <a:endParaRPr lang="en-US" altLang="ko-KR" dirty="0"/>
          </a:p>
          <a:p>
            <a:pPr lvl="1"/>
            <a:r>
              <a:rPr lang="ko-KR" altLang="en-US" dirty="0"/>
              <a:t>인터넷의 기반 네트워크 시스템으로 하드웨어</a:t>
            </a:r>
            <a:r>
              <a:rPr lang="en-US" altLang="ko-KR" dirty="0"/>
              <a:t>, </a:t>
            </a:r>
            <a:r>
              <a:rPr lang="ko-KR" altLang="en-US" dirty="0"/>
              <a:t>운영체제</a:t>
            </a:r>
            <a:r>
              <a:rPr lang="en-US" altLang="ko-KR" dirty="0"/>
              <a:t>, </a:t>
            </a:r>
            <a:r>
              <a:rPr lang="ko-KR" altLang="en-US" dirty="0"/>
              <a:t>접속 매체에 관계없이 동작할 수 있는 개방형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045F1-70EB-4706-8BA5-6FA4D9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76" y="3212976"/>
            <a:ext cx="4442272" cy="3076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355A-A984-490B-A8A5-5A37FCA1F07F}"/>
              </a:ext>
            </a:extLst>
          </p:cNvPr>
          <p:cNvSpPr txBox="1"/>
          <p:nvPr/>
        </p:nvSpPr>
        <p:spPr>
          <a:xfrm>
            <a:off x="3122725" y="6261370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http://pigbrain.github.io/&gt;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056055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파일이 위치할 폴더 생성</a:t>
            </a:r>
            <a:endParaRPr lang="en-US" altLang="ko-KR" dirty="0"/>
          </a:p>
          <a:p>
            <a:pPr lvl="1"/>
            <a:r>
              <a:rPr lang="en-US" altLang="ko-KR" dirty="0"/>
              <a:t>Folder Name</a:t>
            </a:r>
            <a:r>
              <a:rPr lang="ko-KR" altLang="en-US" dirty="0"/>
              <a:t>에 </a:t>
            </a:r>
            <a:r>
              <a:rPr lang="en-US" altLang="ko-KR" dirty="0"/>
              <a:t>“ch02＂</a:t>
            </a:r>
            <a:r>
              <a:rPr lang="ko-KR" altLang="en-US" dirty="0"/>
              <a:t>로 지정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E4C05-D74B-4825-B933-9AF092DA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42" y="1988840"/>
            <a:ext cx="3589116" cy="41967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B946796-17F6-40AA-B266-39F071DD6374}"/>
              </a:ext>
            </a:extLst>
          </p:cNvPr>
          <p:cNvSpPr/>
          <p:nvPr/>
        </p:nvSpPr>
        <p:spPr>
          <a:xfrm>
            <a:off x="3275856" y="4941168"/>
            <a:ext cx="1656184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18866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생성된 폴더에 </a:t>
            </a:r>
            <a:r>
              <a:rPr lang="en-US" altLang="ko-KR" dirty="0"/>
              <a:t>JSP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en-US" altLang="ko-KR" dirty="0"/>
              <a:t>Ch02 </a:t>
            </a:r>
            <a:r>
              <a:rPr lang="ko-KR" altLang="en-US" dirty="0"/>
              <a:t>폴더 </a:t>
            </a:r>
            <a:r>
              <a:rPr lang="en-US" altLang="ko-KR" dirty="0"/>
              <a:t>– [</a:t>
            </a:r>
            <a:r>
              <a:rPr lang="ko-KR" altLang="en-US" dirty="0"/>
              <a:t>오른 마우스</a:t>
            </a:r>
            <a:r>
              <a:rPr lang="en-US" altLang="ko-KR" dirty="0"/>
              <a:t>]-[New]-[JSP File]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158227-5BDC-2972-3D8A-809B69F6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942429"/>
            <a:ext cx="5976664" cy="45018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647202-B9E4-9A06-01B5-FF43D1D8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57" y="3742239"/>
            <a:ext cx="4550272" cy="1720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283968" y="5103029"/>
            <a:ext cx="792088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77882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  <a:r>
              <a:rPr lang="en-US" altLang="ko-KR" dirty="0"/>
              <a:t> </a:t>
            </a:r>
            <a:r>
              <a:rPr lang="ko-KR" altLang="en-US" dirty="0"/>
              <a:t>코드 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항목 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63" y="1556792"/>
            <a:ext cx="3853712" cy="41553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7C85FB-3828-1E4A-73FB-93E21A7E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9" y="1556792"/>
            <a:ext cx="3858560" cy="41553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E81596-8ADC-E0B5-22C7-C03E308334A0}"/>
              </a:ext>
            </a:extLst>
          </p:cNvPr>
          <p:cNvSpPr/>
          <p:nvPr/>
        </p:nvSpPr>
        <p:spPr>
          <a:xfrm>
            <a:off x="4800767" y="3277822"/>
            <a:ext cx="3175875" cy="3023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5488" y="4725144"/>
            <a:ext cx="3175875" cy="3023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9679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생성된 코드 확인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DDCF8D-7618-43CA-8B24-BB2420B8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02" y="1556792"/>
            <a:ext cx="6169395" cy="46531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908850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소스코드 편집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7" y="1455066"/>
            <a:ext cx="8683126" cy="4998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54431" y="3920864"/>
            <a:ext cx="8085979" cy="19921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7741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31783"/>
            <a:ext cx="6776372" cy="4949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ko-KR" altLang="en-US" dirty="0"/>
              <a:t>코드 화면 </a:t>
            </a:r>
            <a:r>
              <a:rPr lang="en-US" altLang="ko-KR" dirty="0"/>
              <a:t>– </a:t>
            </a:r>
            <a:r>
              <a:rPr lang="ko-KR" altLang="en-US" dirty="0"/>
              <a:t>오른 마우스 </a:t>
            </a:r>
            <a:r>
              <a:rPr lang="en-US" altLang="ko-KR" dirty="0"/>
              <a:t>– Run As – Run on Server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437112"/>
            <a:ext cx="188150" cy="216024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849400"/>
            <a:ext cx="2253414" cy="40869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790" y="4278457"/>
            <a:ext cx="2676190" cy="53333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808249" y="4379491"/>
            <a:ext cx="2288973" cy="2736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2818" y="4272579"/>
            <a:ext cx="2288973" cy="2736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4862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916833"/>
            <a:ext cx="4032448" cy="1095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31" y="1007327"/>
            <a:ext cx="4520407" cy="56651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0537218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포트가 충돌 시 </a:t>
            </a:r>
            <a:r>
              <a:rPr lang="en-US" altLang="ko-KR" dirty="0"/>
              <a:t>Tomcat</a:t>
            </a:r>
            <a:r>
              <a:rPr lang="ko-KR" altLang="en-US" dirty="0"/>
              <a:t> 중지</a:t>
            </a:r>
            <a:endParaRPr lang="en-US" altLang="ko-KR" dirty="0"/>
          </a:p>
          <a:p>
            <a:pPr lvl="1"/>
            <a:r>
              <a:rPr lang="ko-KR" altLang="en-US" dirty="0"/>
              <a:t>서비스를 위한 </a:t>
            </a:r>
            <a:r>
              <a:rPr lang="en-US" altLang="ko-KR" dirty="0"/>
              <a:t>Tomcat </a:t>
            </a:r>
            <a:r>
              <a:rPr lang="ko-KR" altLang="en-US" dirty="0"/>
              <a:t>서버가 동작 중이면 </a:t>
            </a:r>
            <a:r>
              <a:rPr lang="en-US" altLang="ko-KR" dirty="0"/>
              <a:t>Port </a:t>
            </a:r>
            <a:r>
              <a:rPr lang="ko-KR" altLang="en-US" dirty="0"/>
              <a:t>충돌로 에러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FA810F-0060-FE08-3E97-38E87DD3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73" y="2348880"/>
            <a:ext cx="4761078" cy="288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1798883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서비스용 </a:t>
            </a:r>
            <a:r>
              <a:rPr lang="en-US" altLang="ko-KR" dirty="0"/>
              <a:t>Tomcat</a:t>
            </a:r>
            <a:r>
              <a:rPr lang="ko-KR" altLang="en-US" dirty="0"/>
              <a:t> 중지</a:t>
            </a:r>
            <a:endParaRPr lang="en-US" altLang="ko-KR" dirty="0"/>
          </a:p>
          <a:p>
            <a:pPr lvl="1"/>
            <a:r>
              <a:rPr lang="ko-KR" altLang="en-US" dirty="0"/>
              <a:t>윈도우 탐색기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PC – </a:t>
            </a:r>
            <a:r>
              <a:rPr lang="ko-KR" altLang="en-US" dirty="0">
                <a:sym typeface="Wingdings" panose="05000000000000000000" pitchFamily="2" charset="2"/>
              </a:rPr>
              <a:t>오른 마우스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관리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43454"/>
            <a:ext cx="6912770" cy="49608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93" y="3933056"/>
            <a:ext cx="1438095" cy="2171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319968" y="4138656"/>
            <a:ext cx="1438095" cy="2148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2923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포트 관련 오류 발생시 조치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6F8BDC-DFA8-BCB8-E1AB-36CF0109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25" y="2060849"/>
            <a:ext cx="4461350" cy="36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58297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IP</a:t>
            </a:r>
            <a:r>
              <a:rPr lang="ko-KR" altLang="en-US"/>
              <a:t> 주소</a:t>
            </a:r>
            <a:endParaRPr lang="en-US" altLang="ko-KR"/>
          </a:p>
          <a:p>
            <a:pPr lvl="1"/>
            <a:r>
              <a:rPr lang="en-US" altLang="ko-KR"/>
              <a:t>TCP/IP</a:t>
            </a:r>
            <a:r>
              <a:rPr lang="ko-KR" altLang="en-US"/>
              <a:t>로 연결된 네트워크에서 컴퓨터를 구분하기 위한 주소</a:t>
            </a:r>
            <a:endParaRPr lang="en-US" altLang="ko-KR"/>
          </a:p>
          <a:p>
            <a:pPr lvl="1"/>
            <a:r>
              <a:rPr lang="en-US" altLang="ko-KR"/>
              <a:t>IPv4</a:t>
            </a:r>
            <a:r>
              <a:rPr lang="ko-KR" altLang="en-US"/>
              <a:t>는 </a:t>
            </a:r>
            <a:r>
              <a:rPr lang="en-US" altLang="ko-KR"/>
              <a:t>“210.119.160.2” </a:t>
            </a:r>
            <a:r>
              <a:rPr lang="ko-KR" altLang="en-US"/>
              <a:t>형식으로</a:t>
            </a:r>
            <a:r>
              <a:rPr lang="en-US" altLang="ko-KR"/>
              <a:t> </a:t>
            </a:r>
            <a:r>
              <a:rPr lang="ko-KR" altLang="en-US"/>
              <a:t>네 개의 </a:t>
            </a:r>
            <a:r>
              <a:rPr lang="en-US" altLang="ko-KR"/>
              <a:t>1Byte </a:t>
            </a:r>
            <a:r>
              <a:rPr lang="ko-KR" altLang="en-US"/>
              <a:t>숫자로 구성</a:t>
            </a:r>
            <a:endParaRPr lang="en-US" altLang="ko-KR"/>
          </a:p>
          <a:p>
            <a:pPr lvl="1"/>
            <a:r>
              <a:rPr lang="en-US" altLang="ko-KR"/>
              <a:t>IPv4</a:t>
            </a:r>
            <a:r>
              <a:rPr lang="ko-KR" altLang="en-US"/>
              <a:t>의 한계로 인해 </a:t>
            </a:r>
            <a:r>
              <a:rPr lang="en-US" altLang="ko-KR"/>
              <a:t>IPv6</a:t>
            </a:r>
            <a:r>
              <a:rPr lang="ko-KR" altLang="en-US"/>
              <a:t>가 개발되었으나</a:t>
            </a:r>
            <a:r>
              <a:rPr lang="en-US" altLang="ko-KR"/>
              <a:t>,</a:t>
            </a:r>
            <a:r>
              <a:rPr lang="ko-KR" altLang="en-US"/>
              <a:t> 사설 </a:t>
            </a:r>
            <a:r>
              <a:rPr lang="en-US" altLang="ko-KR"/>
              <a:t>IP </a:t>
            </a:r>
            <a:r>
              <a:rPr lang="ko-KR" altLang="en-US"/>
              <a:t>사용으로 </a:t>
            </a:r>
            <a:r>
              <a:rPr lang="en-US" altLang="ko-KR"/>
              <a:t>IPv6</a:t>
            </a:r>
            <a:r>
              <a:rPr lang="ko-KR" altLang="en-US"/>
              <a:t>의 사용이 지연되고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02314-92D5-4A48-AF4D-ED1D1B31B6A2}"/>
              </a:ext>
            </a:extLst>
          </p:cNvPr>
          <p:cNvSpPr txBox="1"/>
          <p:nvPr/>
        </p:nvSpPr>
        <p:spPr>
          <a:xfrm>
            <a:off x="2609443" y="6226373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https://en.wikipedia.org/wiki/IPv6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FED29C-3FAC-416F-8EBA-D85881FF36D0}"/>
              </a:ext>
            </a:extLst>
          </p:cNvPr>
          <p:cNvGrpSpPr/>
          <p:nvPr/>
        </p:nvGrpSpPr>
        <p:grpSpPr>
          <a:xfrm>
            <a:off x="892040" y="3331370"/>
            <a:ext cx="7359918" cy="2773283"/>
            <a:chOff x="1114205" y="3569947"/>
            <a:chExt cx="6612457" cy="2250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8252F4-78BE-45A6-9B55-0876CC66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205" y="3573016"/>
              <a:ext cx="2990476" cy="22476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BFD6F7-3FC3-41EB-A237-104811984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3968" y="3569947"/>
              <a:ext cx="3442694" cy="2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964424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관리용 포트 지정</a:t>
            </a:r>
            <a:endParaRPr lang="en-US" altLang="ko-KR" dirty="0"/>
          </a:p>
          <a:p>
            <a:pPr lvl="1"/>
            <a:r>
              <a:rPr lang="ko-KR" altLang="en-US" dirty="0"/>
              <a:t>아래 </a:t>
            </a:r>
            <a:r>
              <a:rPr lang="en-US" altLang="ko-KR" dirty="0"/>
              <a:t>“Servers” </a:t>
            </a:r>
            <a:r>
              <a:rPr lang="ko-KR" altLang="en-US" dirty="0"/>
              <a:t>탭을 선택</a:t>
            </a:r>
            <a:r>
              <a:rPr lang="en-US" altLang="ko-KR" dirty="0"/>
              <a:t>, “Tomcat</a:t>
            </a:r>
            <a:r>
              <a:rPr lang="ko-KR" altLang="en-US" dirty="0"/>
              <a:t> </a:t>
            </a:r>
            <a:r>
              <a:rPr lang="en-US" altLang="ko-KR" dirty="0"/>
              <a:t>v9.0 …”</a:t>
            </a:r>
            <a:r>
              <a:rPr lang="ko-KR" altLang="en-US" dirty="0"/>
              <a:t>을 더블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A350E2-E1A7-413C-FF21-31FF8356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1" y="2204864"/>
            <a:ext cx="6628762" cy="41764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E435E8-E968-760B-911C-5D6324E94C0E}"/>
              </a:ext>
            </a:extLst>
          </p:cNvPr>
          <p:cNvSpPr/>
          <p:nvPr/>
        </p:nvSpPr>
        <p:spPr>
          <a:xfrm>
            <a:off x="4427984" y="3420749"/>
            <a:ext cx="3312368" cy="2160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62397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재실행 </a:t>
            </a:r>
            <a:r>
              <a:rPr lang="en-US" altLang="ko-KR" dirty="0"/>
              <a:t>: </a:t>
            </a:r>
            <a:r>
              <a:rPr lang="ko-KR" altLang="en-US" dirty="0"/>
              <a:t>코드 화면 </a:t>
            </a:r>
            <a:r>
              <a:rPr lang="en-US" altLang="ko-KR" dirty="0"/>
              <a:t>– </a:t>
            </a:r>
            <a:r>
              <a:rPr lang="ko-KR" altLang="en-US" dirty="0"/>
              <a:t>오른 마우스 </a:t>
            </a:r>
            <a:r>
              <a:rPr lang="en-US" altLang="ko-KR" dirty="0"/>
              <a:t>– Run As – Run on Server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보안 경고가 발생하면</a:t>
            </a:r>
            <a:r>
              <a:rPr lang="en-US" altLang="ko-KR" dirty="0"/>
              <a:t>, “</a:t>
            </a:r>
            <a:r>
              <a:rPr lang="ko-KR" altLang="en-US" dirty="0"/>
              <a:t>액세스 허용</a:t>
            </a:r>
            <a:r>
              <a:rPr lang="en-US" altLang="ko-KR" dirty="0"/>
              <a:t>“ </a:t>
            </a:r>
            <a:r>
              <a:rPr lang="ko-KR" altLang="en-US" dirty="0"/>
              <a:t>버튼 클릭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pic>
        <p:nvPicPr>
          <p:cNvPr id="7" name="Picture 3" descr="C:\Users\orize\Downloads\이미지 파일\3장\3장\ch03_14.bmp">
            <a:extLst>
              <a:ext uri="{FF2B5EF4-FFF2-40B4-BE49-F238E27FC236}">
                <a16:creationId xmlns:a16="http://schemas.microsoft.com/office/drawing/2014/main" id="{E188A81E-FDC0-485F-B097-027381D3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85" y="2817619"/>
            <a:ext cx="4273654" cy="24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62058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웹 브라우저를 통해 결과가 나타남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2BB12C-A5D1-6290-E9A4-FB18FCBB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33" y="1700808"/>
            <a:ext cx="6733333" cy="4371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759648"/>
      </p:ext>
    </p:extLst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맛보기 </a:t>
            </a:r>
            <a:r>
              <a:rPr lang="en-US" altLang="ko-KR" dirty="0"/>
              <a:t>– Hello World 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웹 브라우저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Window – Web Browser – Internal Web Browser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ACDD95-5444-4442-1F0A-E6B05743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6" y="1878639"/>
            <a:ext cx="4371429" cy="923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0682B3-0838-FF2F-E133-9B4DBB74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58" y="2332400"/>
            <a:ext cx="1514286" cy="224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4D6DB3-9000-48AC-2AEE-76DE82DB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84" y="3837875"/>
            <a:ext cx="2457143" cy="10761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33897F-2633-BBA7-8720-EFD5E463D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8" y="3895011"/>
            <a:ext cx="3557476" cy="24292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793CCC-8A07-9235-5D14-16068DC6B925}"/>
              </a:ext>
            </a:extLst>
          </p:cNvPr>
          <p:cNvSpPr/>
          <p:nvPr/>
        </p:nvSpPr>
        <p:spPr>
          <a:xfrm>
            <a:off x="1763688" y="4293096"/>
            <a:ext cx="1955600" cy="12544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6865"/>
      </p:ext>
    </p:extLst>
  </p:cSld>
  <p:clrMapOvr>
    <a:masterClrMapping/>
  </p:clrMapOvr>
  <p:transition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작업환경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 환경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16" name="TextBox 15"/>
          <p:cNvSpPr txBox="1"/>
          <p:nvPr/>
        </p:nvSpPr>
        <p:spPr>
          <a:xfrm>
            <a:off x="2187120" y="6290284"/>
            <a:ext cx="6377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★Perspective 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특정작업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(Java, J2EE,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디버그 등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맞게 뷰를 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E41852-A2D8-B5AF-F1FD-9A12A477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33" y="1734197"/>
            <a:ext cx="6289734" cy="43067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427132" y="2348880"/>
            <a:ext cx="1560691" cy="37444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</a:t>
            </a:r>
            <a:endParaRPr lang="en-US" altLang="ko-KR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2322" y="2348880"/>
            <a:ext cx="3329878" cy="26642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04397" y="2106623"/>
            <a:ext cx="564032" cy="2505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04397" y="1055935"/>
            <a:ext cx="1656184" cy="28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Perspective</a:t>
            </a:r>
            <a:endParaRPr lang="ko-KR" altLang="en-US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>
            <a:stCxn id="10" idx="0"/>
            <a:endCxn id="11" idx="2"/>
          </p:cNvCxnSpPr>
          <p:nvPr/>
        </p:nvCxnSpPr>
        <p:spPr>
          <a:xfrm flipV="1">
            <a:off x="7486413" y="1343967"/>
            <a:ext cx="546076" cy="76265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372200" y="2365549"/>
            <a:ext cx="1344667" cy="26476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아웃라인</a:t>
            </a:r>
          </a:p>
        </p:txBody>
      </p:sp>
    </p:spTree>
    <p:extLst>
      <p:ext uri="{BB962C8B-B14F-4D97-AF65-F5344CB8AC3E}">
        <p14:creationId xmlns:p14="http://schemas.microsoft.com/office/powerpoint/2010/main" val="370526825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프로젝트 생성시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 줄에 오류 발생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Java Build Path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오류가 있어도 실행 후 없어지는 경우가 대부분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6171239" cy="27363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85296" y="2492896"/>
            <a:ext cx="360040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1253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프로젝트 생성시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 줄에 오류 발생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Java Build Path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Project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Explorer – </a:t>
            </a:r>
            <a:r>
              <a:rPr lang="en-US" altLang="ko-KR" dirty="0" err="1">
                <a:sym typeface="Wingdings" panose="05000000000000000000" pitchFamily="2" charset="2"/>
              </a:rPr>
              <a:t>jspproject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오른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마우스 </a:t>
            </a:r>
            <a:r>
              <a:rPr lang="en-US" altLang="ko-KR" dirty="0">
                <a:sym typeface="Wingdings" panose="05000000000000000000" pitchFamily="2" charset="2"/>
              </a:rPr>
              <a:t>– Properties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88840"/>
            <a:ext cx="6336704" cy="44169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421898" y="2959669"/>
            <a:ext cx="989862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77069" y="2530179"/>
            <a:ext cx="989862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87206" y="3061719"/>
            <a:ext cx="2492905" cy="257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0192" y="3635224"/>
            <a:ext cx="1406661" cy="297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288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/>
              <a:t>웹 프로그래밍의 개념</a:t>
            </a:r>
            <a:endParaRPr lang="en-US" altLang="ko-KR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dirty="0"/>
              <a:t>서버 </a:t>
            </a:r>
            <a:r>
              <a:rPr lang="en-US" altLang="ko-KR" dirty="0"/>
              <a:t>/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dirty="0"/>
              <a:t>서버 프로그래밍 </a:t>
            </a:r>
            <a:r>
              <a:rPr lang="en-US" altLang="ko-KR" dirty="0">
                <a:sym typeface="Wingdings" panose="05000000000000000000" pitchFamily="2" charset="2"/>
              </a:rPr>
              <a:t> JSP, </a:t>
            </a:r>
            <a:r>
              <a:rPr lang="en-US" altLang="ko-KR" dirty="0" err="1">
                <a:sym typeface="Wingdings" panose="05000000000000000000" pitchFamily="2" charset="2"/>
              </a:rPr>
              <a:t>php</a:t>
            </a:r>
            <a:r>
              <a:rPr lang="en-US" altLang="ko-KR" dirty="0">
                <a:sym typeface="Wingdings" panose="05000000000000000000" pitchFamily="2" charset="2"/>
              </a:rPr>
              <a:t>, ASP.NET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dirty="0">
                <a:sym typeface="Wingdings" panose="05000000000000000000" pitchFamily="2" charset="2"/>
              </a:rPr>
              <a:t>클라이언트 프로그래밍 </a:t>
            </a:r>
            <a:r>
              <a:rPr lang="en-US" altLang="ko-KR" dirty="0">
                <a:sym typeface="Wingdings" panose="05000000000000000000" pitchFamily="2" charset="2"/>
              </a:rPr>
              <a:t> HTML, Java Script, CSS</a:t>
            </a:r>
            <a:endParaRPr lang="en-US" altLang="ko-KR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ko-KR" dirty="0"/>
              <a:t>JSP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dirty="0"/>
              <a:t>JDK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dirty="0"/>
              <a:t>Tomcat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dirty="0"/>
              <a:t>Eclipse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ko-KR" dirty="0"/>
              <a:t>JSP</a:t>
            </a:r>
            <a:r>
              <a:rPr lang="ko-KR" altLang="en-US" dirty="0"/>
              <a:t>와의 첫 만남</a:t>
            </a:r>
            <a:endParaRPr lang="en-US" altLang="ko-KR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dirty="0"/>
              <a:t>Hello World JSP 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945914"/>
      </p:ext>
    </p:extLst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No question, no learning !!!</a:t>
            </a:r>
          </a:p>
          <a:p>
            <a:pPr eaLnBrk="1" hangingPunct="1">
              <a:defRPr/>
            </a:pPr>
            <a:r>
              <a:rPr lang="en-US" altLang="ko-KR" dirty="0"/>
              <a:t>No dumb question !!!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here to be interrupted.</a:t>
            </a:r>
          </a:p>
          <a:p>
            <a:pPr eaLnBrk="1" hangingPunct="1">
              <a:defRPr/>
            </a:pPr>
            <a:r>
              <a:rPr lang="en-US" altLang="ko-KR" dirty="0"/>
              <a:t>I</a:t>
            </a:r>
            <a:r>
              <a:rPr lang="en-US" altLang="ko-KR" dirty="0">
                <a:latin typeface="Times New Roman" pitchFamily="18" charset="0"/>
              </a:rPr>
              <a:t>’</a:t>
            </a:r>
            <a:r>
              <a:rPr lang="en-US" altLang="ko-KR" dirty="0"/>
              <a:t>m an interrupt-driven professor.</a:t>
            </a:r>
          </a:p>
          <a:p>
            <a:pPr eaLnBrk="1" hangingPunct="1">
              <a:defRPr/>
            </a:pPr>
            <a:r>
              <a:rPr lang="en-US" altLang="ko-KR" dirty="0"/>
              <a:t>I teach less, students learn more.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A63119-A075-4A06-B8B9-191AF54DF5F5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3714750"/>
            <a:ext cx="27527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5513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F221-D477-1CDA-ED9D-46499B46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5D57D-AF51-9792-E4D2-99356815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주소체계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32275-F613-D333-D61F-B5BF028FB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81075"/>
            <a:ext cx="8928099" cy="5581650"/>
          </a:xfrm>
        </p:spPr>
        <p:txBody>
          <a:bodyPr/>
          <a:lstStyle/>
          <a:p>
            <a:r>
              <a:rPr lang="ko-KR" altLang="en-US" dirty="0"/>
              <a:t>컴퓨터 주소</a:t>
            </a:r>
            <a:endParaRPr lang="en-US" altLang="ko-KR" dirty="0"/>
          </a:p>
          <a:p>
            <a:pPr lvl="1"/>
            <a:r>
              <a:rPr lang="en-US" altLang="ko-KR" dirty="0"/>
              <a:t>IP</a:t>
            </a:r>
            <a:r>
              <a:rPr lang="ko-KR" altLang="en-US" dirty="0"/>
              <a:t> 주소 </a:t>
            </a:r>
            <a:r>
              <a:rPr lang="en-US" altLang="ko-KR" dirty="0"/>
              <a:t>: IP(Internet Protocol)</a:t>
            </a:r>
            <a:r>
              <a:rPr lang="ko-KR" altLang="en-US" dirty="0"/>
              <a:t>에 근거한 컴퓨터의 고유 주소</a:t>
            </a:r>
            <a:endParaRPr lang="en-US" altLang="ko-KR" dirty="0"/>
          </a:p>
          <a:p>
            <a:pPr lvl="1"/>
            <a:r>
              <a:rPr lang="en-US" altLang="ko-KR" dirty="0"/>
              <a:t>DNS(Domain Name System) : </a:t>
            </a:r>
            <a:r>
              <a:rPr lang="ko-KR" altLang="en-US" dirty="0"/>
              <a:t>도메인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 상호 변환</a:t>
            </a:r>
            <a:endParaRPr lang="en-US" altLang="ko-KR" dirty="0"/>
          </a:p>
          <a:p>
            <a:pPr lvl="1"/>
            <a:r>
              <a:rPr lang="ko-KR" altLang="en-US" dirty="0"/>
              <a:t>포트</a:t>
            </a:r>
            <a:r>
              <a:rPr lang="en-US" altLang="ko-KR" dirty="0"/>
              <a:t>(Port) : </a:t>
            </a:r>
            <a:r>
              <a:rPr lang="ko-KR" altLang="en-US" dirty="0"/>
              <a:t>동일</a:t>
            </a:r>
            <a:r>
              <a:rPr lang="en-US" altLang="ko-KR" dirty="0"/>
              <a:t> IP </a:t>
            </a:r>
            <a:r>
              <a:rPr lang="ko-KR" altLang="en-US" dirty="0"/>
              <a:t>주소에서 애플리케이션을 구분하는 번호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A8367-DFD7-16D7-85A8-15163C9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23054"/>
            <a:ext cx="3609404" cy="25837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E52BE0-65BF-3711-4957-FF625CB1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3223054"/>
            <a:ext cx="4795267" cy="25837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D3CAF-D027-0EF9-4355-AB41F0F4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5"/>
          <a:stretch/>
        </p:blipFill>
        <p:spPr>
          <a:xfrm>
            <a:off x="1619671" y="3645024"/>
            <a:ext cx="3427115" cy="21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8521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DNS(Domain Name System)</a:t>
            </a:r>
          </a:p>
          <a:p>
            <a:pPr lvl="1"/>
            <a:r>
              <a:rPr lang="ko-KR" altLang="en-US" dirty="0"/>
              <a:t>숫자인 </a:t>
            </a:r>
            <a:r>
              <a:rPr lang="en-US" altLang="ko-KR" dirty="0"/>
              <a:t>IP</a:t>
            </a:r>
            <a:r>
              <a:rPr lang="ko-KR" altLang="en-US" dirty="0"/>
              <a:t>주소 대신 알기 쉬운 이름 형식으로 컴퓨터를 구분하기 위한 인터넷 서비스 </a:t>
            </a:r>
            <a:endParaRPr lang="en-US" altLang="ko-KR" dirty="0"/>
          </a:p>
          <a:p>
            <a:pPr lvl="1"/>
            <a:r>
              <a:rPr lang="ko-KR" altLang="en-US" dirty="0"/>
              <a:t>도메인 관리 기관을 통해 일정 비용을 지불하고 사용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www.doowon.ac.kr, www.microsoft.com</a:t>
            </a:r>
          </a:p>
          <a:p>
            <a:pPr lvl="1"/>
            <a:r>
              <a:rPr lang="ko-KR" altLang="en-US" dirty="0"/>
              <a:t>도메인 네임으로 전달하면</a:t>
            </a:r>
            <a:r>
              <a:rPr lang="en-US" altLang="ko-KR" dirty="0"/>
              <a:t>, DNS server</a:t>
            </a:r>
            <a:r>
              <a:rPr lang="ko-KR" altLang="en-US" dirty="0"/>
              <a:t>에서 </a:t>
            </a:r>
            <a:r>
              <a:rPr lang="en-US" altLang="ko-KR" dirty="0"/>
              <a:t>IP </a:t>
            </a:r>
            <a:r>
              <a:rPr lang="ko-KR" altLang="en-US" dirty="0"/>
              <a:t>주소로 변환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7C9E6-AAC5-4CE3-AEB9-B27125AB2F7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842E7-1877-4234-8984-71B9020E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77" y="3740944"/>
            <a:ext cx="3336446" cy="244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6C02D-F301-4939-A922-2DC9DD08887E}"/>
              </a:ext>
            </a:extLst>
          </p:cNvPr>
          <p:cNvSpPr txBox="1"/>
          <p:nvPr/>
        </p:nvSpPr>
        <p:spPr>
          <a:xfrm>
            <a:off x="2765210" y="6223814"/>
            <a:ext cx="3635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https://coding-start.tistory.com/348&gt;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19539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20946</TotalTime>
  <Words>2053</Words>
  <Application>Microsoft Office PowerPoint</Application>
  <PresentationFormat>화면 슬라이드 쇼(4:3)</PresentationFormat>
  <Paragraphs>374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HY견고딕</vt:lpstr>
      <vt:lpstr>굴림</vt:lpstr>
      <vt:lpstr>맑은 고딕</vt:lpstr>
      <vt:lpstr>휴먼엑스포</vt:lpstr>
      <vt:lpstr>Arial</vt:lpstr>
      <vt:lpstr>Times New Roman</vt:lpstr>
      <vt:lpstr>Wingdings</vt:lpstr>
      <vt:lpstr>기본 디자인</vt:lpstr>
      <vt:lpstr>JSP 개발환경</vt:lpstr>
      <vt:lpstr>PowerPoint 프레젠테이션</vt:lpstr>
      <vt:lpstr>행복한 경영 이야기(happyceo.or.kr)</vt:lpstr>
      <vt:lpstr>학습목표</vt:lpstr>
      <vt:lpstr>네트워크</vt:lpstr>
      <vt:lpstr>네트워크</vt:lpstr>
      <vt:lpstr>네트워크</vt:lpstr>
      <vt:lpstr>컴퓨터의 주소체계</vt:lpstr>
      <vt:lpstr>네트워크</vt:lpstr>
      <vt:lpstr>네트워크</vt:lpstr>
      <vt:lpstr>네트워크</vt:lpstr>
      <vt:lpstr>네트워크 (ipconfig /all)</vt:lpstr>
      <vt:lpstr>월드 와이드 웹 (www)</vt:lpstr>
      <vt:lpstr>웹 </vt:lpstr>
      <vt:lpstr>웹 </vt:lpstr>
      <vt:lpstr>웹 </vt:lpstr>
      <vt:lpstr>3-tier architecture(3 계층 구조)</vt:lpstr>
      <vt:lpstr>웹 프로그래밍 </vt:lpstr>
      <vt:lpstr>웹 프로그래밍</vt:lpstr>
      <vt:lpstr>PowerPoint 프레젠테이션</vt:lpstr>
      <vt:lpstr>JSP 개발환경</vt:lpstr>
      <vt:lpstr>[개발환경] JDK11 download</vt:lpstr>
      <vt:lpstr>[개발환경] JDK11 download</vt:lpstr>
      <vt:lpstr>[개발환경] JDK11 download</vt:lpstr>
      <vt:lpstr>[개발환경] JDK11 download</vt:lpstr>
      <vt:lpstr>[개발환경] JDK 설치</vt:lpstr>
      <vt:lpstr>[개발환경] JDK 설치</vt:lpstr>
      <vt:lpstr>[개발환경] Tomcat 설치</vt:lpstr>
      <vt:lpstr>[개발환경] Tomcat 설치</vt:lpstr>
      <vt:lpstr>[개발환경] Tomcat 설치</vt:lpstr>
      <vt:lpstr>[개발환경] Tomcat 설치</vt:lpstr>
      <vt:lpstr>[개발환경] 실습 폴더 생성</vt:lpstr>
      <vt:lpstr>[개발환경] Eclipse download</vt:lpstr>
      <vt:lpstr>[개발환경] Eclipse download</vt:lpstr>
      <vt:lpstr>[개발환경] Eclipse download</vt:lpstr>
      <vt:lpstr>[개발환경] Eclipse download</vt:lpstr>
      <vt:lpstr>[개발환경] Eclipse 압축풀기</vt:lpstr>
      <vt:lpstr>[개발환경] Eclipse 압축풀기</vt:lpstr>
      <vt:lpstr>[개발환경] Eclipse 설정</vt:lpstr>
      <vt:lpstr>[개발환경] Eclipse 설정</vt:lpstr>
      <vt:lpstr>[개발환경] Eclipse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[개발환경] 이클립스 설정</vt:lpstr>
      <vt:lpstr>Eclipse 환경 설정</vt:lpstr>
      <vt:lpstr>PowerPoint 프레젠테이션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JSP 맛보기 – Hello World JSP</vt:lpstr>
      <vt:lpstr>Eclipse 환경 설정</vt:lpstr>
      <vt:lpstr>참고 : 프로젝트 생성시 오류</vt:lpstr>
      <vt:lpstr>참고 : 프로젝트 생성시 오류</vt:lpstr>
      <vt:lpstr>학습 요약</vt:lpstr>
      <vt:lpstr>질의 응답</vt:lpstr>
    </vt:vector>
  </TitlesOfParts>
  <Company>두원공과대학 인터넷프로그래밍과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김형래</dc:creator>
  <cp:lastModifiedBy>김형래</cp:lastModifiedBy>
  <cp:revision>496</cp:revision>
  <dcterms:created xsi:type="dcterms:W3CDTF">2003-05-07T20:17:23Z</dcterms:created>
  <dcterms:modified xsi:type="dcterms:W3CDTF">2024-08-29T07:40:04Z</dcterms:modified>
</cp:coreProperties>
</file>